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  <p:sldMasterId id="2147483696" r:id="rId2"/>
  </p:sldMasterIdLst>
  <p:notesMasterIdLst>
    <p:notesMasterId r:id="rId21"/>
  </p:notesMasterIdLst>
  <p:sldIdLst>
    <p:sldId id="267" r:id="rId3"/>
    <p:sldId id="283" r:id="rId4"/>
    <p:sldId id="282" r:id="rId5"/>
    <p:sldId id="274" r:id="rId6"/>
    <p:sldId id="275" r:id="rId7"/>
    <p:sldId id="276" r:id="rId8"/>
    <p:sldId id="277" r:id="rId9"/>
    <p:sldId id="278" r:id="rId10"/>
    <p:sldId id="279" r:id="rId11"/>
    <p:sldId id="280" r:id="rId12"/>
    <p:sldId id="281" r:id="rId13"/>
    <p:sldId id="269" r:id="rId14"/>
    <p:sldId id="270" r:id="rId15"/>
    <p:sldId id="271" r:id="rId16"/>
    <p:sldId id="273" r:id="rId17"/>
    <p:sldId id="265" r:id="rId18"/>
    <p:sldId id="266" r:id="rId19"/>
    <p:sldId id="272" r:id="rId20"/>
  </p:sldIdLst>
  <p:sldSz cx="9144000" cy="6858000" type="screen4x3"/>
  <p:notesSz cx="6858000" cy="9144000"/>
  <p:embeddedFontLst>
    <p:embeddedFont>
      <p:font typeface="Calibri Light" panose="020F0302020204030204" pitchFamily="34" charset="0"/>
      <p:regular r:id="rId22"/>
      <p:italic r:id="rId23"/>
    </p:embeddedFont>
    <p:embeddedFont>
      <p:font typeface="Candara" panose="020E0502030303020204" pitchFamily="34" charset="0"/>
      <p:regular r:id="rId24"/>
      <p:bold r:id="rId25"/>
      <p:italic r:id="rId26"/>
      <p:boldItalic r:id="rId27"/>
    </p:embeddedFont>
    <p:embeddedFont>
      <p:font typeface="MS Gothic" panose="020B0609070205080204" pitchFamily="49" charset="-128"/>
      <p:regular r:id="rId28"/>
    </p:embeddedFont>
    <p:embeddedFont>
      <p:font typeface="Arial Black" panose="020B0A04020102020204" pitchFamily="34" charset="0"/>
      <p:bold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0621" autoAdjust="0"/>
  </p:normalViewPr>
  <p:slideViewPr>
    <p:cSldViewPr snapToGrid="0">
      <p:cViewPr varScale="1">
        <p:scale>
          <a:sx n="70" d="100"/>
          <a:sy n="70" d="100"/>
        </p:scale>
        <p:origin x="1277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F85630-4E6F-455E-B3DC-017BB15A2A21}" type="datetimeFigureOut">
              <a:rPr lang="en-US" smtClean="0"/>
              <a:t>8/12/2016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8F1EB0-243F-4390-AFD3-707E322D6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741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73144B-F4D1-4440-9889-844609C6B14A}" type="slidenum">
              <a:rPr kumimoji="0" lang="en-US" altLang="en-US" sz="1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7408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A0AA54-0B58-4EAC-842E-7D92A17A7543}" type="slidenum">
              <a:rPr kumimoji="0" lang="en-US" altLang="en-US" sz="1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105272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A0AA54-0B58-4EAC-842E-7D92A17A7543}" type="slidenum">
              <a:rPr kumimoji="0" lang="en-US" altLang="en-US" sz="1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9809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A0AA54-0B58-4EAC-842E-7D92A17A7543}" type="slidenum">
              <a:rPr kumimoji="0" lang="en-US" altLang="en-US" sz="1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6171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F1EB0-243F-4390-AFD3-707E322D625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8854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6CB8D-623A-423B-8D6E-3E84F36200B0}" type="slidenum">
              <a:rPr kumimoji="0" lang="en-US" altLang="en-US" sz="1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35323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5B6DDB-374B-47B3-940E-5FF5D6EF2B7F}" type="slidenum">
              <a:rPr kumimoji="0" lang="en-US" altLang="en-US" sz="1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492034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6CB8D-623A-423B-8D6E-3E84F36200B0}" type="slidenum">
              <a:rPr kumimoji="0" lang="en-US" altLang="en-US" sz="1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323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73144B-F4D1-4440-9889-844609C6B14A}" type="slidenum">
              <a:rPr kumimoji="0" lang="en-US" altLang="en-US" sz="1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301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73144B-F4D1-4440-9889-844609C6B14A}" type="slidenum">
              <a:rPr kumimoji="0" lang="en-US" altLang="en-US" sz="1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9268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9A3D7F-3EED-4DC6-A82F-7A6B0B57C516}" type="slidenum">
              <a:rPr kumimoji="0" lang="en-US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5588344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D3E75-4B1C-4604-B806-2994164D4531}" type="slidenum">
              <a:rPr kumimoji="0" lang="en-US" altLang="en-US" sz="1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10056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F38232-0E08-4FB4-A8AA-8BC73CAB8512}" type="slidenum">
              <a:rPr kumimoji="0" lang="en-US" altLang="en-US" sz="1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62339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416B7-1472-481A-88FD-2B1DDDB6FBC5}" type="slidenum">
              <a:rPr kumimoji="0" lang="en-US" altLang="en-US" sz="1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999431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A98019-8952-4BA1-AE6B-EB1B7A02E1FE}" type="slidenum">
              <a:rPr kumimoji="0" lang="en-US" altLang="en-US" sz="1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40255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E8CD55-3DA2-4798-A077-D6EAACFAAB0A}" type="slidenum">
              <a:rPr kumimoji="0" lang="en-US" altLang="en-US" sz="1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60630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edsun_tit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600200" y="1066800"/>
            <a:ext cx="6096000" cy="1879600"/>
          </a:xfrm>
        </p:spPr>
        <p:txBody>
          <a:bodyPr anchor="b"/>
          <a:lstStyle>
            <a:lvl1pPr>
              <a:lnSpc>
                <a:spcPct val="95000"/>
              </a:lnSpc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682750" y="4076700"/>
            <a:ext cx="5861050" cy="12573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F9C6C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0C711D7-134E-42AF-9ED4-D2A102FB15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8868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B55632-82FB-4CCE-B10F-445F403BE0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0935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19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19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CF2FFF-F9E6-4CA2-BB5A-14B52C09E2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05440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90CE1-A172-4522-B7C9-431F7711476B}" type="datetimeFigureOut">
              <a:rPr lang="en-US" smtClean="0"/>
              <a:t>8/12/2016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46915-2F17-4FD5-A7BF-FBE8F6AC0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3062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90CE1-A172-4522-B7C9-431F7711476B}" type="datetimeFigureOut">
              <a:rPr lang="en-US" smtClean="0"/>
              <a:t>8/12/2016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46915-2F17-4FD5-A7BF-FBE8F6AC0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9230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90CE1-A172-4522-B7C9-431F7711476B}" type="datetimeFigureOut">
              <a:rPr lang="en-US" smtClean="0"/>
              <a:t>8/12/2016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46915-2F17-4FD5-A7BF-FBE8F6AC0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7323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90CE1-A172-4522-B7C9-431F7711476B}" type="datetimeFigureOut">
              <a:rPr lang="en-US" smtClean="0"/>
              <a:t>8/12/2016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46915-2F17-4FD5-A7BF-FBE8F6AC0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2700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90CE1-A172-4522-B7C9-431F7711476B}" type="datetimeFigureOut">
              <a:rPr lang="en-US" smtClean="0"/>
              <a:t>8/12/2016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46915-2F17-4FD5-A7BF-FBE8F6AC0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8878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90CE1-A172-4522-B7C9-431F7711476B}" type="datetimeFigureOut">
              <a:rPr lang="en-US" smtClean="0"/>
              <a:t>8/12/2016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46915-2F17-4FD5-A7BF-FBE8F6AC0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3152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90CE1-A172-4522-B7C9-431F7711476B}" type="datetimeFigureOut">
              <a:rPr lang="en-US" smtClean="0"/>
              <a:t>8/12/2016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46915-2F17-4FD5-A7BF-FBE8F6AC0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5105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90CE1-A172-4522-B7C9-431F7711476B}" type="datetimeFigureOut">
              <a:rPr lang="en-US" smtClean="0"/>
              <a:t>8/12/2016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46915-2F17-4FD5-A7BF-FBE8F6AC0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420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9F6DD2-B3D9-40E6-9875-8D5905972C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72051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90CE1-A172-4522-B7C9-431F7711476B}" type="datetimeFigureOut">
              <a:rPr lang="en-US" smtClean="0"/>
              <a:t>8/12/2016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46915-2F17-4FD5-A7BF-FBE8F6AC0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2893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90CE1-A172-4522-B7C9-431F7711476B}" type="datetimeFigureOut">
              <a:rPr lang="en-US" smtClean="0"/>
              <a:t>8/12/2016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46915-2F17-4FD5-A7BF-FBE8F6AC0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4294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90CE1-A172-4522-B7C9-431F7711476B}" type="datetimeFigureOut">
              <a:rPr lang="en-US" smtClean="0"/>
              <a:t>8/12/2016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46915-2F17-4FD5-A7BF-FBE8F6AC0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784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F04F5C-29B0-4508-A12E-5F65F2ED54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7094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8100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38100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EF0FF7-A8F6-4351-842C-8A7CBF8FDF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9255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65F55C-2DB2-45FC-9C23-E5803E43AA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4791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1D68AF-EE81-4156-8C2D-3F61E9EAEE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9826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1ACE0F-9965-48F0-999F-B389365D2F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9392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4F4494-00E4-46D7-A470-974FB8C579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0403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090361-FED9-4CEC-8B82-EBFE02D1C7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7159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772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rgbClr val="9E1E1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rgbClr val="9E1E1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9E1E10"/>
                </a:solidFill>
              </a:defRPr>
            </a:lvl1pPr>
          </a:lstStyle>
          <a:p>
            <a:fld id="{2B8170A4-1CFC-413B-8662-340C5C1BDC85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28679" name="FormatShape" descr="SKIING" hidden="1"/>
          <p:cNvSpPr>
            <a:spLocks noChangeArrowheads="1"/>
          </p:cNvSpPr>
          <p:nvPr/>
        </p:nvSpPr>
        <p:spPr bwMode="auto">
          <a:xfrm>
            <a:off x="-1333500" y="1701800"/>
            <a:ext cx="1181100" cy="825500"/>
          </a:xfrm>
          <a:prstGeom prst="rect">
            <a:avLst/>
          </a:prstGeom>
          <a:noFill/>
          <a:ln w="101600" cmpd="thinThick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880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F9C6C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F9C6C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F9C6C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F9C6C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F9C6C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F9C6C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F9C6C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F9C6C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F9C6C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9E1E1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9E1E1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9E1E1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9E1E1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9E1E1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9E1E1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9E1E1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9E1E1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9E1E1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B90CE1-A172-4522-B7C9-431F7711476B}" type="datetimeFigureOut">
              <a:rPr lang="en-US" smtClean="0"/>
              <a:t>8/12/2016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546915-2F17-4FD5-A7BF-FBE8F6AC0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455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614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4923" r="22094" b="-1"/>
          <a:stretch/>
        </p:blipFill>
        <p:spPr>
          <a:xfrm>
            <a:off x="3479292" y="10"/>
            <a:ext cx="5664708" cy="6857990"/>
          </a:xfrm>
          <a:prstGeom prst="rect">
            <a:avLst/>
          </a:prstGeom>
          <a:effectLst/>
        </p:spPr>
      </p:pic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365171" y="2590698"/>
            <a:ext cx="4299857" cy="167660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en-US" sz="5400" dirty="0"/>
              <a:t>If I Were</a:t>
            </a:r>
            <a:br>
              <a:rPr lang="en-US" altLang="en-US" sz="5400" dirty="0"/>
            </a:br>
            <a:r>
              <a:rPr lang="en-US" altLang="en-US" sz="5400" b="1" spc="300" dirty="0">
                <a:ln w="9525" cmpd="sng">
                  <a:solidFill>
                    <a:sysClr val="windowText" lastClr="000000"/>
                  </a:solidFill>
                  <a:prstDash val="solid"/>
                </a:ln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SATAN’S MINISTER</a:t>
            </a:r>
            <a:endParaRPr lang="en-US" altLang="en-US" sz="5400" spc="300" dirty="0">
              <a:ln w="9525" cmpd="sng">
                <a:solidFill>
                  <a:sysClr val="windowText" lastClr="000000"/>
                </a:solidFill>
                <a:prstDash val="solid"/>
              </a:ln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2107" y="937582"/>
            <a:ext cx="2679412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I would teach that someone like me does not exist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I would be a friend of the one-man-pastor system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79292" y="6379029"/>
            <a:ext cx="56647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(part 2)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2421" y="4321632"/>
            <a:ext cx="2572946" cy="24924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/>
          <a:srcRect l="30923" t="6617" r="15054" b="38311"/>
          <a:stretch/>
        </p:blipFill>
        <p:spPr>
          <a:xfrm>
            <a:off x="962686" y="5124370"/>
            <a:ext cx="1658255" cy="17336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5161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4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altLang="en-US" dirty="0">
                <a:latin typeface="Arial Black" panose="020B0A04020102020204" pitchFamily="34" charset="0"/>
              </a:rPr>
              <a:t>What about a sincere atheist?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/>
              <a:t>Hebrews 11:6, “But without faith it is impossible to please Him, for he who comes to God must believe that He is, and that He is a rewarder of those who diligently seek Him.”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altLang="en-US" dirty="0">
                <a:latin typeface="Arial Black" panose="020B0A04020102020204" pitchFamily="34" charset="0"/>
              </a:rPr>
              <a:t>What about a sincere Jew?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/>
              <a:t>“He who believes in Him is not condemned; but he who does not believe is condemned already, because he has not believed in the name of the only begotten Son of God” (Jn. 3:18)</a:t>
            </a:r>
          </a:p>
        </p:txBody>
      </p:sp>
    </p:spTree>
    <p:extLst>
      <p:ext uri="{BB962C8B-B14F-4D97-AF65-F5344CB8AC3E}">
        <p14:creationId xmlns:p14="http://schemas.microsoft.com/office/powerpoint/2010/main" val="255363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8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1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66800" y="329625"/>
            <a:ext cx="29085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Luke 13:2, 3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838200"/>
            <a:ext cx="7321931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727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S Gothic" panose="020B0609070205080204" pitchFamily="49" charset="-128"/>
              </a:rPr>
              <a:t>If I were </a:t>
            </a:r>
            <a:r>
              <a:rPr lang="en-US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S Gothic" panose="020B0609070205080204" pitchFamily="49" charset="-128"/>
              </a:rPr>
              <a:t>Satan’s</a:t>
            </a:r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S Gothic" panose="020B0609070205080204" pitchFamily="49" charset="-128"/>
              </a:rPr>
              <a:t> Minister…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86378" y="1609865"/>
            <a:ext cx="2819400" cy="20366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12" name="Group 11"/>
          <p:cNvGrpSpPr/>
          <p:nvPr/>
        </p:nvGrpSpPr>
        <p:grpSpPr>
          <a:xfrm>
            <a:off x="1828800" y="3260914"/>
            <a:ext cx="3929743" cy="2058321"/>
            <a:chOff x="1828800" y="3260914"/>
            <a:chExt cx="5257800" cy="2058321"/>
          </a:xfrm>
        </p:grpSpPr>
        <p:sp>
          <p:nvSpPr>
            <p:cNvPr id="14" name="Freeform: Shape 13"/>
            <p:cNvSpPr>
              <a:spLocks noChangeAspect="1"/>
            </p:cNvSpPr>
            <p:nvPr/>
          </p:nvSpPr>
          <p:spPr>
            <a:xfrm rot="16200000" flipV="1">
              <a:off x="3428539" y="1661175"/>
              <a:ext cx="2058321" cy="5257800"/>
            </a:xfrm>
            <a:custGeom>
              <a:avLst/>
              <a:gdLst>
                <a:gd name="connsiteX0" fmla="*/ 2057810 w 2058321"/>
                <a:gd name="connsiteY0" fmla="*/ 2229158 h 5257800"/>
                <a:gd name="connsiteX1" fmla="*/ 2000252 w 2058321"/>
                <a:gd name="connsiteY1" fmla="*/ 1985048 h 5257800"/>
                <a:gd name="connsiteX2" fmla="*/ 1949986 w 2058321"/>
                <a:gd name="connsiteY2" fmla="*/ 1905816 h 5257800"/>
                <a:gd name="connsiteX3" fmla="*/ 1946879 w 2058321"/>
                <a:gd name="connsiteY3" fmla="*/ 1900918 h 5257800"/>
                <a:gd name="connsiteX4" fmla="*/ 2057057 w 2058321"/>
                <a:gd name="connsiteY4" fmla="*/ 1558111 h 5257800"/>
                <a:gd name="connsiteX5" fmla="*/ 2032175 w 2058321"/>
                <a:gd name="connsiteY5" fmla="*/ 1324938 h 5257800"/>
                <a:gd name="connsiteX6" fmla="*/ 1799479 w 2058321"/>
                <a:gd name="connsiteY6" fmla="*/ 1032856 h 5257800"/>
                <a:gd name="connsiteX7" fmla="*/ 1799064 w 2058321"/>
                <a:gd name="connsiteY7" fmla="*/ 1031266 h 5257800"/>
                <a:gd name="connsiteX8" fmla="*/ 1766831 w 2058321"/>
                <a:gd name="connsiteY8" fmla="*/ 907762 h 5257800"/>
                <a:gd name="connsiteX9" fmla="*/ 1632892 w 2058321"/>
                <a:gd name="connsiteY9" fmla="*/ 698726 h 5257800"/>
                <a:gd name="connsiteX10" fmla="*/ 1616674 w 2058321"/>
                <a:gd name="connsiteY10" fmla="*/ 687581 h 5257800"/>
                <a:gd name="connsiteX11" fmla="*/ 1628479 w 2058321"/>
                <a:gd name="connsiteY11" fmla="*/ 595928 h 5257800"/>
                <a:gd name="connsiteX12" fmla="*/ 1912636 w 2058321"/>
                <a:gd name="connsiteY12" fmla="*/ 0 h 5257800"/>
                <a:gd name="connsiteX13" fmla="*/ 1350942 w 2058321"/>
                <a:gd name="connsiteY13" fmla="*/ 511935 h 5257800"/>
                <a:gd name="connsiteX14" fmla="*/ 1316750 w 2058321"/>
                <a:gd name="connsiteY14" fmla="*/ 663385 h 5257800"/>
                <a:gd name="connsiteX15" fmla="*/ 1243661 w 2058321"/>
                <a:gd name="connsiteY15" fmla="*/ 593960 h 5257800"/>
                <a:gd name="connsiteX16" fmla="*/ 954326 w 2058321"/>
                <a:gd name="connsiteY16" fmla="*/ 552224 h 5257800"/>
                <a:gd name="connsiteX17" fmla="*/ 626570 w 2058321"/>
                <a:gd name="connsiteY17" fmla="*/ 1126363 h 5257800"/>
                <a:gd name="connsiteX18" fmla="*/ 345726 w 2058321"/>
                <a:gd name="connsiteY18" fmla="*/ 1331895 h 5257800"/>
                <a:gd name="connsiteX19" fmla="*/ 311721 w 2058321"/>
                <a:gd name="connsiteY19" fmla="*/ 2031665 h 5257800"/>
                <a:gd name="connsiteX20" fmla="*/ 12113 w 2058321"/>
                <a:gd name="connsiteY20" fmla="*/ 2531734 h 5257800"/>
                <a:gd name="connsiteX21" fmla="*/ 194993 w 2058321"/>
                <a:gd name="connsiteY21" fmla="*/ 3267004 h 5257800"/>
                <a:gd name="connsiteX22" fmla="*/ 375682 w 2058321"/>
                <a:gd name="connsiteY22" fmla="*/ 4359218 h 5257800"/>
                <a:gd name="connsiteX23" fmla="*/ 576755 w 2058321"/>
                <a:gd name="connsiteY23" fmla="*/ 4839441 h 5257800"/>
                <a:gd name="connsiteX24" fmla="*/ 848170 w 2058321"/>
                <a:gd name="connsiteY24" fmla="*/ 4736828 h 5257800"/>
                <a:gd name="connsiteX25" fmla="*/ 1126633 w 2058321"/>
                <a:gd name="connsiteY25" fmla="*/ 4953511 h 5257800"/>
                <a:gd name="connsiteX26" fmla="*/ 1294517 w 2058321"/>
                <a:gd name="connsiteY26" fmla="*/ 4823711 h 5257800"/>
                <a:gd name="connsiteX27" fmla="*/ 1343633 w 2058321"/>
                <a:gd name="connsiteY27" fmla="*/ 4713488 h 5257800"/>
                <a:gd name="connsiteX28" fmla="*/ 1350943 w 2058321"/>
                <a:gd name="connsiteY28" fmla="*/ 4745865 h 5257800"/>
                <a:gd name="connsiteX29" fmla="*/ 1912637 w 2058321"/>
                <a:gd name="connsiteY29" fmla="*/ 5257800 h 5257800"/>
                <a:gd name="connsiteX30" fmla="*/ 1613064 w 2058321"/>
                <a:gd name="connsiteY30" fmla="*/ 4542186 h 5257800"/>
                <a:gd name="connsiteX31" fmla="*/ 1611287 w 2058321"/>
                <a:gd name="connsiteY31" fmla="*/ 4500510 h 5257800"/>
                <a:gd name="connsiteX32" fmla="*/ 1658260 w 2058321"/>
                <a:gd name="connsiteY32" fmla="*/ 4467961 h 5257800"/>
                <a:gd name="connsiteX33" fmla="*/ 1736090 w 2058321"/>
                <a:gd name="connsiteY33" fmla="*/ 4377736 h 5257800"/>
                <a:gd name="connsiteX34" fmla="*/ 1817291 w 2058321"/>
                <a:gd name="connsiteY34" fmla="*/ 3520211 h 5257800"/>
                <a:gd name="connsiteX35" fmla="*/ 1817441 w 2058321"/>
                <a:gd name="connsiteY35" fmla="*/ 3520046 h 5257800"/>
                <a:gd name="connsiteX36" fmla="*/ 1886275 w 2058321"/>
                <a:gd name="connsiteY36" fmla="*/ 3444586 h 5257800"/>
                <a:gd name="connsiteX37" fmla="*/ 1901587 w 2058321"/>
                <a:gd name="connsiteY37" fmla="*/ 2655626 h 5257800"/>
                <a:gd name="connsiteX38" fmla="*/ 1905282 w 2058321"/>
                <a:gd name="connsiteY38" fmla="*/ 2651770 h 5257800"/>
                <a:gd name="connsiteX39" fmla="*/ 1958943 w 2058321"/>
                <a:gd name="connsiteY39" fmla="*/ 2595765 h 5257800"/>
                <a:gd name="connsiteX40" fmla="*/ 2055511 w 2058321"/>
                <a:gd name="connsiteY40" fmla="*/ 2318734 h 5257800"/>
                <a:gd name="connsiteX41" fmla="*/ 2057810 w 2058321"/>
                <a:gd name="connsiteY41" fmla="*/ 2229158 h 525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058321" h="5257800">
                  <a:moveTo>
                    <a:pt x="2057810" y="2229158"/>
                  </a:moveTo>
                  <a:cubicBezTo>
                    <a:pt x="2054422" y="2140416"/>
                    <a:pt x="2034289" y="2055392"/>
                    <a:pt x="2000252" y="1985048"/>
                  </a:cubicBezTo>
                  <a:lnTo>
                    <a:pt x="1949986" y="1905816"/>
                  </a:lnTo>
                  <a:lnTo>
                    <a:pt x="1946879" y="1900918"/>
                  </a:lnTo>
                  <a:cubicBezTo>
                    <a:pt x="2012780" y="1812552"/>
                    <a:pt x="2051017" y="1688059"/>
                    <a:pt x="2057057" y="1558111"/>
                  </a:cubicBezTo>
                  <a:cubicBezTo>
                    <a:pt x="2060681" y="1480142"/>
                    <a:pt x="2052713" y="1400209"/>
                    <a:pt x="2032175" y="1324938"/>
                  </a:cubicBezTo>
                  <a:cubicBezTo>
                    <a:pt x="1990455" y="1171991"/>
                    <a:pt x="1903111" y="1062320"/>
                    <a:pt x="1799479" y="1032856"/>
                  </a:cubicBezTo>
                  <a:lnTo>
                    <a:pt x="1799064" y="1031266"/>
                  </a:lnTo>
                  <a:lnTo>
                    <a:pt x="1766831" y="907762"/>
                  </a:lnTo>
                  <a:cubicBezTo>
                    <a:pt x="1735390" y="820118"/>
                    <a:pt x="1689054" y="747623"/>
                    <a:pt x="1632892" y="698726"/>
                  </a:cubicBezTo>
                  <a:lnTo>
                    <a:pt x="1616674" y="687581"/>
                  </a:lnTo>
                  <a:lnTo>
                    <a:pt x="1628479" y="595928"/>
                  </a:lnTo>
                  <a:cubicBezTo>
                    <a:pt x="1669233" y="360184"/>
                    <a:pt x="1768729" y="148403"/>
                    <a:pt x="1912636" y="0"/>
                  </a:cubicBezTo>
                  <a:cubicBezTo>
                    <a:pt x="1660131" y="0"/>
                    <a:pt x="1443484" y="211092"/>
                    <a:pt x="1350942" y="511935"/>
                  </a:cubicBezTo>
                  <a:lnTo>
                    <a:pt x="1316750" y="663385"/>
                  </a:lnTo>
                  <a:lnTo>
                    <a:pt x="1243661" y="593960"/>
                  </a:lnTo>
                  <a:cubicBezTo>
                    <a:pt x="1153886" y="529263"/>
                    <a:pt x="1051909" y="513552"/>
                    <a:pt x="954326" y="552224"/>
                  </a:cubicBezTo>
                  <a:cubicBezTo>
                    <a:pt x="781352" y="620769"/>
                    <a:pt x="651812" y="847683"/>
                    <a:pt x="626570" y="1126363"/>
                  </a:cubicBezTo>
                  <a:cubicBezTo>
                    <a:pt x="518604" y="1127693"/>
                    <a:pt x="416211" y="1202683"/>
                    <a:pt x="345726" y="1331895"/>
                  </a:cubicBezTo>
                  <a:cubicBezTo>
                    <a:pt x="238617" y="1528219"/>
                    <a:pt x="224853" y="1811810"/>
                    <a:pt x="311721" y="2031665"/>
                  </a:cubicBezTo>
                  <a:cubicBezTo>
                    <a:pt x="162512" y="2102767"/>
                    <a:pt x="48450" y="2293158"/>
                    <a:pt x="12113" y="2531734"/>
                  </a:cubicBezTo>
                  <a:cubicBezTo>
                    <a:pt x="-30702" y="2812870"/>
                    <a:pt x="42259" y="3106283"/>
                    <a:pt x="194993" y="3267004"/>
                  </a:cubicBezTo>
                  <a:cubicBezTo>
                    <a:pt x="50022" y="3646354"/>
                    <a:pt x="131508" y="4139057"/>
                    <a:pt x="375682" y="4359218"/>
                  </a:cubicBezTo>
                  <a:cubicBezTo>
                    <a:pt x="359633" y="4575493"/>
                    <a:pt x="444643" y="4778569"/>
                    <a:pt x="576755" y="4839441"/>
                  </a:cubicBezTo>
                  <a:cubicBezTo>
                    <a:pt x="672338" y="4883535"/>
                    <a:pt x="775494" y="4844556"/>
                    <a:pt x="848170" y="4736828"/>
                  </a:cubicBezTo>
                  <a:cubicBezTo>
                    <a:pt x="905177" y="4889673"/>
                    <a:pt x="1014572" y="4974791"/>
                    <a:pt x="1126633" y="4953511"/>
                  </a:cubicBezTo>
                  <a:cubicBezTo>
                    <a:pt x="1192237" y="4941030"/>
                    <a:pt x="1250732" y="4893714"/>
                    <a:pt x="1294517" y="4823711"/>
                  </a:cubicBezTo>
                  <a:lnTo>
                    <a:pt x="1343633" y="4713488"/>
                  </a:lnTo>
                  <a:lnTo>
                    <a:pt x="1350943" y="4745865"/>
                  </a:lnTo>
                  <a:cubicBezTo>
                    <a:pt x="1443485" y="5046708"/>
                    <a:pt x="1660132" y="5257800"/>
                    <a:pt x="1912637" y="5257800"/>
                  </a:cubicBezTo>
                  <a:cubicBezTo>
                    <a:pt x="1744746" y="5084662"/>
                    <a:pt x="1637302" y="4825262"/>
                    <a:pt x="1613064" y="4542186"/>
                  </a:cubicBezTo>
                  <a:lnTo>
                    <a:pt x="1611287" y="4500510"/>
                  </a:lnTo>
                  <a:lnTo>
                    <a:pt x="1658260" y="4467961"/>
                  </a:lnTo>
                  <a:cubicBezTo>
                    <a:pt x="1685983" y="4442738"/>
                    <a:pt x="1712111" y="4412571"/>
                    <a:pt x="1736090" y="4377736"/>
                  </a:cubicBezTo>
                  <a:cubicBezTo>
                    <a:pt x="1887585" y="4157574"/>
                    <a:pt x="1921352" y="3800630"/>
                    <a:pt x="1817291" y="3520211"/>
                  </a:cubicBezTo>
                  <a:lnTo>
                    <a:pt x="1817441" y="3520046"/>
                  </a:lnTo>
                  <a:lnTo>
                    <a:pt x="1886275" y="3444586"/>
                  </a:lnTo>
                  <a:cubicBezTo>
                    <a:pt x="2029108" y="3243420"/>
                    <a:pt x="2043688" y="2883179"/>
                    <a:pt x="1901587" y="2655626"/>
                  </a:cubicBezTo>
                  <a:lnTo>
                    <a:pt x="1905282" y="2651770"/>
                  </a:lnTo>
                  <a:lnTo>
                    <a:pt x="1958943" y="2595765"/>
                  </a:lnTo>
                  <a:cubicBezTo>
                    <a:pt x="2010890" y="2525864"/>
                    <a:pt x="2045724" y="2427766"/>
                    <a:pt x="2055511" y="2318734"/>
                  </a:cubicBezTo>
                  <a:cubicBezTo>
                    <a:pt x="2058208" y="2288733"/>
                    <a:pt x="2058939" y="2258739"/>
                    <a:pt x="2057810" y="2229158"/>
                  </a:cubicBezTo>
                  <a:close/>
                </a:path>
              </a:pathLst>
            </a:custGeom>
            <a:ln>
              <a:solidFill>
                <a:srgbClr val="333333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551444" y="3751466"/>
              <a:ext cx="3733800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 anchorCtr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“Worship the way </a:t>
              </a:r>
              <a:r>
                <a:rPr kumimoji="0" lang="en-US" altLang="en-US" sz="3200" b="0" i="0" u="none" strike="noStrike" kern="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you want.”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481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09445" y="5319235"/>
            <a:ext cx="5792665" cy="1538764"/>
          </a:xfrm>
        </p:spPr>
        <p:txBody>
          <a:bodyPr/>
          <a:lstStyle/>
          <a:p>
            <a:pPr marL="514350" indent="-514350" eaLnBrk="1" hangingPunct="1">
              <a:buFont typeface="+mj-lt"/>
              <a:buAutoNum type="arabicPeriod" startAt="4"/>
            </a:pPr>
            <a:r>
              <a:rPr lang="en-US" altLang="en-US" sz="3200" spc="-100" dirty="0">
                <a:latin typeface="Calibri" panose="020F0502020204030204" pitchFamily="34" charset="0"/>
              </a:rPr>
              <a:t>I would teach that all worship is acceptable to God. There are no hard rules. Do not be a legalist!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800" l="1205" r="92470">
                        <a14:foregroundMark x1="55422" y1="38600" x2="55422" y2="38600"/>
                        <a14:foregroundMark x1="65060" y1="39000" x2="65060" y2="39000"/>
                        <a14:foregroundMark x1="61747" y1="42200" x2="61747" y2="42200"/>
                        <a14:foregroundMark x1="45482" y1="52400" x2="45482" y2="52400"/>
                        <a14:foregroundMark x1="46988" y1="52200" x2="46988" y2="52200"/>
                        <a14:foregroundMark x1="64157" y1="54200" x2="64157" y2="54200"/>
                        <a14:foregroundMark x1="92470" y1="57600" x2="92470" y2="57600"/>
                        <a14:foregroundMark x1="61446" y1="94800" x2="61446" y2="94800"/>
                        <a14:backgroundMark x1="20181" y1="6000" x2="20181" y2="6000"/>
                        <a14:backgroundMark x1="14759" y1="94800" x2="14759" y2="9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415" y="1371600"/>
            <a:ext cx="3642969" cy="548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536490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34819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00" l="1205" r="92470">
                        <a14:foregroundMark x1="55422" y1="38600" x2="55422" y2="38600"/>
                        <a14:foregroundMark x1="65060" y1="39000" x2="65060" y2="39000"/>
                        <a14:foregroundMark x1="61747" y1="42200" x2="61747" y2="42200"/>
                        <a14:foregroundMark x1="45482" y1="52400" x2="45482" y2="52400"/>
                        <a14:foregroundMark x1="46988" y1="52200" x2="46988" y2="52200"/>
                        <a14:foregroundMark x1="64157" y1="54200" x2="64157" y2="54200"/>
                        <a14:foregroundMark x1="92470" y1="57600" x2="92470" y2="57600"/>
                        <a14:foregroundMark x1="61446" y1="94800" x2="61446" y2="94800"/>
                        <a14:backgroundMark x1="20181" y1="6000" x2="20181" y2="6000"/>
                        <a14:backgroundMark x1="14759" y1="94800" x2="14759" y2="9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098" y="1371601"/>
            <a:ext cx="3594159" cy="5486399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3810000" cy="4811486"/>
          </a:xfrm>
          <a:prstGeom prst="roundRect">
            <a:avLst>
              <a:gd name="adj" fmla="val 29810"/>
            </a:avLst>
          </a:prstGeom>
          <a:solidFill>
            <a:schemeClr val="accent3">
              <a:lumMod val="85000"/>
            </a:schemeClr>
          </a:solidFill>
          <a:ln w="38100"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r>
              <a:rPr lang="en-US" dirty="0"/>
              <a:t>For years treat as a nonissue</a:t>
            </a:r>
          </a:p>
          <a:p>
            <a:r>
              <a:rPr lang="en-US" dirty="0"/>
              <a:t>Express desire to look to modernize worship a year before</a:t>
            </a:r>
          </a:p>
          <a:p>
            <a:r>
              <a:rPr lang="en-US" dirty="0"/>
              <a:t>Announce the elders’ decision to move toward a contemporary service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2057400" y="1047952"/>
            <a:ext cx="4990412" cy="2098019"/>
            <a:chOff x="2057400" y="1047952"/>
            <a:chExt cx="4990412" cy="2098019"/>
          </a:xfrm>
        </p:grpSpPr>
        <p:grpSp>
          <p:nvGrpSpPr>
            <p:cNvPr id="22" name="Group 21"/>
            <p:cNvGrpSpPr/>
            <p:nvPr/>
          </p:nvGrpSpPr>
          <p:grpSpPr>
            <a:xfrm>
              <a:off x="2057400" y="1047952"/>
              <a:ext cx="4990412" cy="2098019"/>
              <a:chOff x="2057400" y="1047952"/>
              <a:chExt cx="4990412" cy="2098019"/>
            </a:xfrm>
          </p:grpSpPr>
          <p:sp>
            <p:nvSpPr>
              <p:cNvPr id="7" name="Block Arc 6"/>
              <p:cNvSpPr>
                <a:spLocks noChangeAspect="1"/>
              </p:cNvSpPr>
              <p:nvPr/>
            </p:nvSpPr>
            <p:spPr>
              <a:xfrm>
                <a:off x="6068784" y="1453245"/>
                <a:ext cx="979028" cy="721069"/>
              </a:xfrm>
              <a:prstGeom prst="blockArc">
                <a:avLst>
                  <a:gd name="adj1" fmla="val 10800000"/>
                  <a:gd name="adj2" fmla="val 117487"/>
                  <a:gd name="adj3" fmla="val 22077"/>
                </a:avLst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1" name="Group 20"/>
              <p:cNvGrpSpPr/>
              <p:nvPr/>
            </p:nvGrpSpPr>
            <p:grpSpPr>
              <a:xfrm>
                <a:off x="2057400" y="1047952"/>
                <a:ext cx="4784497" cy="2098019"/>
                <a:chOff x="2057400" y="1047952"/>
                <a:chExt cx="4784497" cy="2098019"/>
              </a:xfrm>
            </p:grpSpPr>
            <p:sp>
              <p:nvSpPr>
                <p:cNvPr id="13" name="Freeform: Shape 12"/>
                <p:cNvSpPr/>
                <p:nvPr/>
              </p:nvSpPr>
              <p:spPr>
                <a:xfrm>
                  <a:off x="2057400" y="1271913"/>
                  <a:ext cx="4784497" cy="1874058"/>
                </a:xfrm>
                <a:custGeom>
                  <a:avLst/>
                  <a:gdLst>
                    <a:gd name="connsiteX0" fmla="*/ 4386942 w 4653868"/>
                    <a:gd name="connsiteY0" fmla="*/ 360944 h 1797858"/>
                    <a:gd name="connsiteX1" fmla="*/ 4474028 w 4653868"/>
                    <a:gd name="connsiteY1" fmla="*/ 34373 h 1797858"/>
                    <a:gd name="connsiteX2" fmla="*/ 2329542 w 4653868"/>
                    <a:gd name="connsiteY2" fmla="*/ 175887 h 1797858"/>
                    <a:gd name="connsiteX3" fmla="*/ 2253342 w 4653868"/>
                    <a:gd name="connsiteY3" fmla="*/ 1503944 h 1797858"/>
                    <a:gd name="connsiteX4" fmla="*/ 0 w 4653868"/>
                    <a:gd name="connsiteY4" fmla="*/ 1797858 h 1797858"/>
                    <a:gd name="connsiteX5" fmla="*/ 0 w 4653868"/>
                    <a:gd name="connsiteY5" fmla="*/ 1797858 h 1797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653868" h="1797858">
                      <a:moveTo>
                        <a:pt x="4386942" y="360944"/>
                      </a:moveTo>
                      <a:cubicBezTo>
                        <a:pt x="4601935" y="213080"/>
                        <a:pt x="4816928" y="65216"/>
                        <a:pt x="4474028" y="34373"/>
                      </a:cubicBezTo>
                      <a:cubicBezTo>
                        <a:pt x="4131128" y="3530"/>
                        <a:pt x="2699656" y="-69041"/>
                        <a:pt x="2329542" y="175887"/>
                      </a:cubicBezTo>
                      <a:cubicBezTo>
                        <a:pt x="1959428" y="420815"/>
                        <a:pt x="2641599" y="1233616"/>
                        <a:pt x="2253342" y="1503944"/>
                      </a:cubicBezTo>
                      <a:cubicBezTo>
                        <a:pt x="1865085" y="1774272"/>
                        <a:pt x="0" y="1797858"/>
                        <a:pt x="0" y="1797858"/>
                      </a:cubicBezTo>
                      <a:lnTo>
                        <a:pt x="0" y="1797858"/>
                      </a:lnTo>
                    </a:path>
                  </a:pathLst>
                </a:custGeom>
                <a:noFill/>
                <a:ln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Freeform: Shape 14"/>
                <p:cNvSpPr/>
                <p:nvPr/>
              </p:nvSpPr>
              <p:spPr>
                <a:xfrm>
                  <a:off x="2079171" y="1047952"/>
                  <a:ext cx="4463143" cy="2032706"/>
                </a:xfrm>
                <a:custGeom>
                  <a:avLst/>
                  <a:gdLst>
                    <a:gd name="connsiteX0" fmla="*/ 4343400 w 4343400"/>
                    <a:gd name="connsiteY0" fmla="*/ 421620 h 2032706"/>
                    <a:gd name="connsiteX1" fmla="*/ 3788229 w 4343400"/>
                    <a:gd name="connsiteY1" fmla="*/ 7963 h 2032706"/>
                    <a:gd name="connsiteX2" fmla="*/ 2797629 w 4343400"/>
                    <a:gd name="connsiteY2" fmla="*/ 748191 h 2032706"/>
                    <a:gd name="connsiteX3" fmla="*/ 1404257 w 4343400"/>
                    <a:gd name="connsiteY3" fmla="*/ 650220 h 2032706"/>
                    <a:gd name="connsiteX4" fmla="*/ 0 w 4343400"/>
                    <a:gd name="connsiteY4" fmla="*/ 2032706 h 20327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343400" h="2032706">
                      <a:moveTo>
                        <a:pt x="4343400" y="421620"/>
                      </a:moveTo>
                      <a:cubicBezTo>
                        <a:pt x="4194628" y="187577"/>
                        <a:pt x="4045857" y="-46466"/>
                        <a:pt x="3788229" y="7963"/>
                      </a:cubicBezTo>
                      <a:cubicBezTo>
                        <a:pt x="3530600" y="62391"/>
                        <a:pt x="3194958" y="641148"/>
                        <a:pt x="2797629" y="748191"/>
                      </a:cubicBezTo>
                      <a:cubicBezTo>
                        <a:pt x="2400300" y="855234"/>
                        <a:pt x="1870528" y="436134"/>
                        <a:pt x="1404257" y="650220"/>
                      </a:cubicBezTo>
                      <a:cubicBezTo>
                        <a:pt x="937986" y="864306"/>
                        <a:pt x="468993" y="1448506"/>
                        <a:pt x="0" y="2032706"/>
                      </a:cubicBezTo>
                    </a:path>
                  </a:pathLst>
                </a:custGeom>
                <a:noFill/>
                <a:ln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8" name="Group 17"/>
            <p:cNvGrpSpPr/>
            <p:nvPr/>
          </p:nvGrpSpPr>
          <p:grpSpPr>
            <a:xfrm>
              <a:off x="6553247" y="1449568"/>
              <a:ext cx="27835" cy="206876"/>
              <a:chOff x="6553247" y="1449568"/>
              <a:chExt cx="27835" cy="206876"/>
            </a:xfrm>
          </p:grpSpPr>
          <p:sp>
            <p:nvSpPr>
              <p:cNvPr id="16" name="Freeform: Shape 15"/>
              <p:cNvSpPr/>
              <p:nvPr/>
            </p:nvSpPr>
            <p:spPr>
              <a:xfrm>
                <a:off x="6570019" y="1460453"/>
                <a:ext cx="11063" cy="195991"/>
              </a:xfrm>
              <a:custGeom>
                <a:avLst/>
                <a:gdLst>
                  <a:gd name="connsiteX0" fmla="*/ 0 w 11063"/>
                  <a:gd name="connsiteY0" fmla="*/ 0 h 195991"/>
                  <a:gd name="connsiteX1" fmla="*/ 10886 w 11063"/>
                  <a:gd name="connsiteY1" fmla="*/ 195943 h 195991"/>
                  <a:gd name="connsiteX2" fmla="*/ 0 w 11063"/>
                  <a:gd name="connsiteY2" fmla="*/ 0 h 195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063" h="195991">
                    <a:moveTo>
                      <a:pt x="0" y="0"/>
                    </a:moveTo>
                    <a:cubicBezTo>
                      <a:pt x="0" y="0"/>
                      <a:pt x="9072" y="192314"/>
                      <a:pt x="10886" y="195943"/>
                    </a:cubicBezTo>
                    <a:cubicBezTo>
                      <a:pt x="12700" y="199572"/>
                      <a:pt x="0" y="0"/>
                      <a:pt x="0" y="0"/>
                    </a:cubicBezTo>
                    <a:close/>
                  </a:path>
                </a:pathLst>
              </a:custGeom>
              <a:ln w="1905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 w="28575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9" name="Freeform: Shape 18"/>
              <p:cNvSpPr/>
              <p:nvPr/>
            </p:nvSpPr>
            <p:spPr>
              <a:xfrm>
                <a:off x="6553247" y="1449568"/>
                <a:ext cx="11063" cy="195991"/>
              </a:xfrm>
              <a:custGeom>
                <a:avLst/>
                <a:gdLst>
                  <a:gd name="connsiteX0" fmla="*/ 0 w 11063"/>
                  <a:gd name="connsiteY0" fmla="*/ 0 h 195991"/>
                  <a:gd name="connsiteX1" fmla="*/ 10886 w 11063"/>
                  <a:gd name="connsiteY1" fmla="*/ 195943 h 195991"/>
                  <a:gd name="connsiteX2" fmla="*/ 0 w 11063"/>
                  <a:gd name="connsiteY2" fmla="*/ 0 h 195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063" h="195991">
                    <a:moveTo>
                      <a:pt x="0" y="0"/>
                    </a:moveTo>
                    <a:cubicBezTo>
                      <a:pt x="0" y="0"/>
                      <a:pt x="9072" y="192314"/>
                      <a:pt x="10886" y="195943"/>
                    </a:cubicBezTo>
                    <a:cubicBezTo>
                      <a:pt x="12700" y="199572"/>
                      <a:pt x="0" y="0"/>
                      <a:pt x="0" y="0"/>
                    </a:cubicBezTo>
                    <a:close/>
                  </a:path>
                </a:pathLst>
              </a:custGeom>
              <a:ln w="1905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 w="28575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20" name="Freeform: Shape 19"/>
              <p:cNvSpPr/>
              <p:nvPr/>
            </p:nvSpPr>
            <p:spPr>
              <a:xfrm>
                <a:off x="6564488" y="1449568"/>
                <a:ext cx="11063" cy="195991"/>
              </a:xfrm>
              <a:custGeom>
                <a:avLst/>
                <a:gdLst>
                  <a:gd name="connsiteX0" fmla="*/ 0 w 11063"/>
                  <a:gd name="connsiteY0" fmla="*/ 0 h 195991"/>
                  <a:gd name="connsiteX1" fmla="*/ 10886 w 11063"/>
                  <a:gd name="connsiteY1" fmla="*/ 195943 h 195991"/>
                  <a:gd name="connsiteX2" fmla="*/ 0 w 11063"/>
                  <a:gd name="connsiteY2" fmla="*/ 0 h 195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063" h="195991">
                    <a:moveTo>
                      <a:pt x="0" y="0"/>
                    </a:moveTo>
                    <a:cubicBezTo>
                      <a:pt x="0" y="0"/>
                      <a:pt x="9072" y="192314"/>
                      <a:pt x="10886" y="195943"/>
                    </a:cubicBezTo>
                    <a:cubicBezTo>
                      <a:pt x="12700" y="199572"/>
                      <a:pt x="0" y="0"/>
                      <a:pt x="0" y="0"/>
                    </a:cubicBezTo>
                    <a:close/>
                  </a:path>
                </a:pathLst>
              </a:custGeom>
              <a:ln w="1905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 w="28575">
                    <a:solidFill>
                      <a:schemeClr val="tx1"/>
                    </a:solidFill>
                  </a:ln>
                </a:endParaRPr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284534" y="201463"/>
            <a:ext cx="85422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How Instrumental Music Was Introduced to the Quail Springs church of Christ</a:t>
            </a:r>
          </a:p>
        </p:txBody>
      </p:sp>
    </p:spTree>
    <p:extLst>
      <p:ext uri="{BB962C8B-B14F-4D97-AF65-F5344CB8AC3E}">
        <p14:creationId xmlns:p14="http://schemas.microsoft.com/office/powerpoint/2010/main" val="3239676567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00" l="1205" r="92470">
                        <a14:foregroundMark x1="55422" y1="38600" x2="55422" y2="38600"/>
                        <a14:foregroundMark x1="65060" y1="39000" x2="65060" y2="39000"/>
                        <a14:foregroundMark x1="61747" y1="42200" x2="61747" y2="42200"/>
                        <a14:foregroundMark x1="45482" y1="52400" x2="45482" y2="52400"/>
                        <a14:foregroundMark x1="46988" y1="52200" x2="46988" y2="52200"/>
                        <a14:foregroundMark x1="64157" y1="54200" x2="64157" y2="54200"/>
                        <a14:foregroundMark x1="92470" y1="57600" x2="92470" y2="57600"/>
                        <a14:foregroundMark x1="61446" y1="94800" x2="61446" y2="94800"/>
                        <a14:backgroundMark x1="20181" y1="6000" x2="20181" y2="6000"/>
                        <a14:backgroundMark x1="14759" y1="94800" x2="14759" y2="9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098" y="1371601"/>
            <a:ext cx="3594159" cy="5486399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3810000" cy="4811486"/>
          </a:xfrm>
          <a:prstGeom prst="roundRect">
            <a:avLst>
              <a:gd name="adj" fmla="val 29810"/>
            </a:avLst>
          </a:prstGeom>
          <a:solidFill>
            <a:schemeClr val="accent3">
              <a:lumMod val="85000"/>
            </a:schemeClr>
          </a:solidFill>
          <a:ln w="38100"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r>
              <a:rPr lang="en-US" dirty="0"/>
              <a:t>Have a Sat. night instrumental activity and call it “worship”</a:t>
            </a:r>
          </a:p>
          <a:p>
            <a:r>
              <a:rPr lang="en-US" dirty="0"/>
              <a:t>Use it to justify mechanical instruments in worship for Sunday</a:t>
            </a:r>
          </a:p>
          <a:p>
            <a:r>
              <a:rPr lang="en-US" dirty="0"/>
              <a:t>Have preacher prepare congregation with sermons beforehand</a:t>
            </a:r>
          </a:p>
          <a:p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2057400" y="1047952"/>
            <a:ext cx="4990412" cy="2098019"/>
            <a:chOff x="2057400" y="1047952"/>
            <a:chExt cx="4990412" cy="2098019"/>
          </a:xfrm>
        </p:grpSpPr>
        <p:grpSp>
          <p:nvGrpSpPr>
            <p:cNvPr id="22" name="Group 21"/>
            <p:cNvGrpSpPr/>
            <p:nvPr/>
          </p:nvGrpSpPr>
          <p:grpSpPr>
            <a:xfrm>
              <a:off x="2057400" y="1047952"/>
              <a:ext cx="4990412" cy="2098019"/>
              <a:chOff x="2057400" y="1047952"/>
              <a:chExt cx="4990412" cy="2098019"/>
            </a:xfrm>
          </p:grpSpPr>
          <p:sp>
            <p:nvSpPr>
              <p:cNvPr id="7" name="Block Arc 6"/>
              <p:cNvSpPr>
                <a:spLocks noChangeAspect="1"/>
              </p:cNvSpPr>
              <p:nvPr/>
            </p:nvSpPr>
            <p:spPr>
              <a:xfrm>
                <a:off x="6068784" y="1453245"/>
                <a:ext cx="979028" cy="721069"/>
              </a:xfrm>
              <a:prstGeom prst="blockArc">
                <a:avLst>
                  <a:gd name="adj1" fmla="val 10800000"/>
                  <a:gd name="adj2" fmla="val 117487"/>
                  <a:gd name="adj3" fmla="val 22077"/>
                </a:avLst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21" name="Group 20"/>
              <p:cNvGrpSpPr/>
              <p:nvPr/>
            </p:nvGrpSpPr>
            <p:grpSpPr>
              <a:xfrm>
                <a:off x="2057400" y="1047952"/>
                <a:ext cx="4784497" cy="2098019"/>
                <a:chOff x="2057400" y="1047952"/>
                <a:chExt cx="4784497" cy="2098019"/>
              </a:xfrm>
            </p:grpSpPr>
            <p:sp>
              <p:nvSpPr>
                <p:cNvPr id="13" name="Freeform: Shape 12"/>
                <p:cNvSpPr/>
                <p:nvPr/>
              </p:nvSpPr>
              <p:spPr>
                <a:xfrm>
                  <a:off x="2057400" y="1271913"/>
                  <a:ext cx="4784497" cy="1874058"/>
                </a:xfrm>
                <a:custGeom>
                  <a:avLst/>
                  <a:gdLst>
                    <a:gd name="connsiteX0" fmla="*/ 4386942 w 4653868"/>
                    <a:gd name="connsiteY0" fmla="*/ 360944 h 1797858"/>
                    <a:gd name="connsiteX1" fmla="*/ 4474028 w 4653868"/>
                    <a:gd name="connsiteY1" fmla="*/ 34373 h 1797858"/>
                    <a:gd name="connsiteX2" fmla="*/ 2329542 w 4653868"/>
                    <a:gd name="connsiteY2" fmla="*/ 175887 h 1797858"/>
                    <a:gd name="connsiteX3" fmla="*/ 2253342 w 4653868"/>
                    <a:gd name="connsiteY3" fmla="*/ 1503944 h 1797858"/>
                    <a:gd name="connsiteX4" fmla="*/ 0 w 4653868"/>
                    <a:gd name="connsiteY4" fmla="*/ 1797858 h 1797858"/>
                    <a:gd name="connsiteX5" fmla="*/ 0 w 4653868"/>
                    <a:gd name="connsiteY5" fmla="*/ 1797858 h 1797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653868" h="1797858">
                      <a:moveTo>
                        <a:pt x="4386942" y="360944"/>
                      </a:moveTo>
                      <a:cubicBezTo>
                        <a:pt x="4601935" y="213080"/>
                        <a:pt x="4816928" y="65216"/>
                        <a:pt x="4474028" y="34373"/>
                      </a:cubicBezTo>
                      <a:cubicBezTo>
                        <a:pt x="4131128" y="3530"/>
                        <a:pt x="2699656" y="-69041"/>
                        <a:pt x="2329542" y="175887"/>
                      </a:cubicBezTo>
                      <a:cubicBezTo>
                        <a:pt x="1959428" y="420815"/>
                        <a:pt x="2641599" y="1233616"/>
                        <a:pt x="2253342" y="1503944"/>
                      </a:cubicBezTo>
                      <a:cubicBezTo>
                        <a:pt x="1865085" y="1774272"/>
                        <a:pt x="0" y="1797858"/>
                        <a:pt x="0" y="1797858"/>
                      </a:cubicBezTo>
                      <a:lnTo>
                        <a:pt x="0" y="1797858"/>
                      </a:lnTo>
                    </a:path>
                  </a:pathLst>
                </a:custGeom>
                <a:noFill/>
                <a:ln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" name="Freeform: Shape 14"/>
                <p:cNvSpPr/>
                <p:nvPr/>
              </p:nvSpPr>
              <p:spPr>
                <a:xfrm>
                  <a:off x="2079171" y="1047952"/>
                  <a:ext cx="4463143" cy="2032706"/>
                </a:xfrm>
                <a:custGeom>
                  <a:avLst/>
                  <a:gdLst>
                    <a:gd name="connsiteX0" fmla="*/ 4343400 w 4343400"/>
                    <a:gd name="connsiteY0" fmla="*/ 421620 h 2032706"/>
                    <a:gd name="connsiteX1" fmla="*/ 3788229 w 4343400"/>
                    <a:gd name="connsiteY1" fmla="*/ 7963 h 2032706"/>
                    <a:gd name="connsiteX2" fmla="*/ 2797629 w 4343400"/>
                    <a:gd name="connsiteY2" fmla="*/ 748191 h 2032706"/>
                    <a:gd name="connsiteX3" fmla="*/ 1404257 w 4343400"/>
                    <a:gd name="connsiteY3" fmla="*/ 650220 h 2032706"/>
                    <a:gd name="connsiteX4" fmla="*/ 0 w 4343400"/>
                    <a:gd name="connsiteY4" fmla="*/ 2032706 h 20327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343400" h="2032706">
                      <a:moveTo>
                        <a:pt x="4343400" y="421620"/>
                      </a:moveTo>
                      <a:cubicBezTo>
                        <a:pt x="4194628" y="187577"/>
                        <a:pt x="4045857" y="-46466"/>
                        <a:pt x="3788229" y="7963"/>
                      </a:cubicBezTo>
                      <a:cubicBezTo>
                        <a:pt x="3530600" y="62391"/>
                        <a:pt x="3194958" y="641148"/>
                        <a:pt x="2797629" y="748191"/>
                      </a:cubicBezTo>
                      <a:cubicBezTo>
                        <a:pt x="2400300" y="855234"/>
                        <a:pt x="1870528" y="436134"/>
                        <a:pt x="1404257" y="650220"/>
                      </a:cubicBezTo>
                      <a:cubicBezTo>
                        <a:pt x="937986" y="864306"/>
                        <a:pt x="468993" y="1448506"/>
                        <a:pt x="0" y="2032706"/>
                      </a:cubicBezTo>
                    </a:path>
                  </a:pathLst>
                </a:custGeom>
                <a:noFill/>
                <a:ln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18" name="Group 17"/>
            <p:cNvGrpSpPr/>
            <p:nvPr/>
          </p:nvGrpSpPr>
          <p:grpSpPr>
            <a:xfrm>
              <a:off x="6553247" y="1449568"/>
              <a:ext cx="27835" cy="206876"/>
              <a:chOff x="6553247" y="1449568"/>
              <a:chExt cx="27835" cy="206876"/>
            </a:xfrm>
          </p:grpSpPr>
          <p:sp>
            <p:nvSpPr>
              <p:cNvPr id="16" name="Freeform: Shape 15"/>
              <p:cNvSpPr/>
              <p:nvPr/>
            </p:nvSpPr>
            <p:spPr>
              <a:xfrm>
                <a:off x="6570019" y="1460453"/>
                <a:ext cx="11063" cy="195991"/>
              </a:xfrm>
              <a:custGeom>
                <a:avLst/>
                <a:gdLst>
                  <a:gd name="connsiteX0" fmla="*/ 0 w 11063"/>
                  <a:gd name="connsiteY0" fmla="*/ 0 h 195991"/>
                  <a:gd name="connsiteX1" fmla="*/ 10886 w 11063"/>
                  <a:gd name="connsiteY1" fmla="*/ 195943 h 195991"/>
                  <a:gd name="connsiteX2" fmla="*/ 0 w 11063"/>
                  <a:gd name="connsiteY2" fmla="*/ 0 h 195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063" h="195991">
                    <a:moveTo>
                      <a:pt x="0" y="0"/>
                    </a:moveTo>
                    <a:cubicBezTo>
                      <a:pt x="0" y="0"/>
                      <a:pt x="9072" y="192314"/>
                      <a:pt x="10886" y="195943"/>
                    </a:cubicBezTo>
                    <a:cubicBezTo>
                      <a:pt x="12700" y="199572"/>
                      <a:pt x="0" y="0"/>
                      <a:pt x="0" y="0"/>
                    </a:cubicBezTo>
                    <a:close/>
                  </a:path>
                </a:pathLst>
              </a:custGeom>
              <a:ln w="1905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 w="2857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" name="Freeform: Shape 18"/>
              <p:cNvSpPr/>
              <p:nvPr/>
            </p:nvSpPr>
            <p:spPr>
              <a:xfrm>
                <a:off x="6553247" y="1449568"/>
                <a:ext cx="11063" cy="195991"/>
              </a:xfrm>
              <a:custGeom>
                <a:avLst/>
                <a:gdLst>
                  <a:gd name="connsiteX0" fmla="*/ 0 w 11063"/>
                  <a:gd name="connsiteY0" fmla="*/ 0 h 195991"/>
                  <a:gd name="connsiteX1" fmla="*/ 10886 w 11063"/>
                  <a:gd name="connsiteY1" fmla="*/ 195943 h 195991"/>
                  <a:gd name="connsiteX2" fmla="*/ 0 w 11063"/>
                  <a:gd name="connsiteY2" fmla="*/ 0 h 195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063" h="195991">
                    <a:moveTo>
                      <a:pt x="0" y="0"/>
                    </a:moveTo>
                    <a:cubicBezTo>
                      <a:pt x="0" y="0"/>
                      <a:pt x="9072" y="192314"/>
                      <a:pt x="10886" y="195943"/>
                    </a:cubicBezTo>
                    <a:cubicBezTo>
                      <a:pt x="12700" y="199572"/>
                      <a:pt x="0" y="0"/>
                      <a:pt x="0" y="0"/>
                    </a:cubicBezTo>
                    <a:close/>
                  </a:path>
                </a:pathLst>
              </a:custGeom>
              <a:ln w="1905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 w="2857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" name="Freeform: Shape 19"/>
              <p:cNvSpPr/>
              <p:nvPr/>
            </p:nvSpPr>
            <p:spPr>
              <a:xfrm>
                <a:off x="6564488" y="1449568"/>
                <a:ext cx="11063" cy="195991"/>
              </a:xfrm>
              <a:custGeom>
                <a:avLst/>
                <a:gdLst>
                  <a:gd name="connsiteX0" fmla="*/ 0 w 11063"/>
                  <a:gd name="connsiteY0" fmla="*/ 0 h 195991"/>
                  <a:gd name="connsiteX1" fmla="*/ 10886 w 11063"/>
                  <a:gd name="connsiteY1" fmla="*/ 195943 h 195991"/>
                  <a:gd name="connsiteX2" fmla="*/ 0 w 11063"/>
                  <a:gd name="connsiteY2" fmla="*/ 0 h 195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063" h="195991">
                    <a:moveTo>
                      <a:pt x="0" y="0"/>
                    </a:moveTo>
                    <a:cubicBezTo>
                      <a:pt x="0" y="0"/>
                      <a:pt x="9072" y="192314"/>
                      <a:pt x="10886" y="195943"/>
                    </a:cubicBezTo>
                    <a:cubicBezTo>
                      <a:pt x="12700" y="199572"/>
                      <a:pt x="0" y="0"/>
                      <a:pt x="0" y="0"/>
                    </a:cubicBezTo>
                    <a:close/>
                  </a:path>
                </a:pathLst>
              </a:custGeom>
              <a:ln w="1905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 w="2857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14" name="TextBox 13"/>
          <p:cNvSpPr txBox="1"/>
          <p:nvPr/>
        </p:nvSpPr>
        <p:spPr>
          <a:xfrm>
            <a:off x="284534" y="201463"/>
            <a:ext cx="85422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How Instrumental Music Was Introduced to the Quail Springs church of Christ</a:t>
            </a:r>
          </a:p>
        </p:txBody>
      </p:sp>
    </p:spTree>
    <p:extLst>
      <p:ext uri="{BB962C8B-B14F-4D97-AF65-F5344CB8AC3E}">
        <p14:creationId xmlns:p14="http://schemas.microsoft.com/office/powerpoint/2010/main" val="838654791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200" dirty="0">
                <a:solidFill>
                  <a:schemeClr val="bg1"/>
                </a:solidFill>
                <a:latin typeface="Calibri" panose="020F0502020204030204" pitchFamily="34" charset="0"/>
              </a:rPr>
              <a:t>“Judge With Righteous Judgment.”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0858" y="1654627"/>
            <a:ext cx="3853544" cy="4691743"/>
          </a:xfr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marL="0" indent="0">
              <a:buNone/>
            </a:pPr>
            <a:r>
              <a:rPr lang="en-US" dirty="0"/>
              <a:t>Satan’s Minister:</a:t>
            </a:r>
          </a:p>
          <a:p>
            <a:pPr marL="0" indent="0">
              <a:buNone/>
            </a:pPr>
            <a:r>
              <a:rPr lang="en-US" dirty="0"/>
              <a:t>“We don't make any judgments about any other congregations about what they should or shouldn't do.” </a:t>
            </a:r>
          </a:p>
          <a:p>
            <a:pPr marL="0" indent="0" algn="r">
              <a:buNone/>
            </a:pPr>
            <a:r>
              <a:rPr lang="en-US" dirty="0"/>
              <a:t>--Mark Henderson</a:t>
            </a:r>
          </a:p>
          <a:p>
            <a:pPr marL="0" indent="0" algn="r">
              <a:buNone/>
            </a:pPr>
            <a:r>
              <a:rPr lang="en-US" sz="1400" dirty="0"/>
              <a:t>(http://www.network54.com/Forum/150389/thread/1202116157/1/Quail+Springs+Church+Adopts+Instruments+for+Worship)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1654628"/>
            <a:ext cx="3810000" cy="4691743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Son of God:</a:t>
            </a:r>
          </a:p>
          <a:p>
            <a:pPr marL="0" indent="0">
              <a:buNone/>
            </a:pPr>
            <a:r>
              <a:rPr lang="en-US" dirty="0"/>
              <a:t>“But the hour is coming, and now is, when the </a:t>
            </a:r>
            <a:r>
              <a:rPr lang="en-US" u="sng" dirty="0"/>
              <a:t>true worshipers </a:t>
            </a:r>
            <a:r>
              <a:rPr lang="en-US" dirty="0"/>
              <a:t>will worship the Father in </a:t>
            </a:r>
            <a:r>
              <a:rPr lang="en-US" u="sng" dirty="0"/>
              <a:t>spirit and truth</a:t>
            </a:r>
            <a:r>
              <a:rPr lang="en-US" dirty="0"/>
              <a:t>; for the Father is seeking such to worship Him” </a:t>
            </a:r>
            <a:br>
              <a:rPr lang="en-US" dirty="0"/>
            </a:br>
            <a:r>
              <a:rPr lang="en-US" dirty="0"/>
              <a:t>(Jn. 4:23)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43056" y="844815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John 7:24</a:t>
            </a:r>
          </a:p>
        </p:txBody>
      </p:sp>
    </p:spTree>
    <p:extLst>
      <p:ext uri="{BB962C8B-B14F-4D97-AF65-F5344CB8AC3E}">
        <p14:creationId xmlns:p14="http://schemas.microsoft.com/office/powerpoint/2010/main" val="2979762312"/>
      </p:ext>
    </p:extLst>
  </p:cSld>
  <p:clrMapOvr>
    <a:masterClrMapping/>
  </p:clrMapOvr>
  <p:transition spd="slow"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73733" name="Text Box 5"/>
          <p:cNvSpPr txBox="1">
            <a:spLocks noChangeArrowheads="1"/>
          </p:cNvSpPr>
          <p:nvPr/>
        </p:nvSpPr>
        <p:spPr bwMode="auto">
          <a:xfrm>
            <a:off x="609599" y="368388"/>
            <a:ext cx="7924800" cy="1754326"/>
          </a:xfrm>
          <a:prstGeom prst="rect">
            <a:avLst/>
          </a:prstGeom>
          <a:noFill/>
          <a:ln>
            <a:noFill/>
          </a:ln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</a:rPr>
              <a:t>“God is Spirit, and those who worship Him must worship in spirit and truth” </a:t>
            </a:r>
            <a:b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</a:rPr>
            </a:b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</a:rPr>
              <a:t>(Jn. 4:24)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599" y="2122714"/>
            <a:ext cx="75546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“speaking to one another in psalms and hymns and spiritual songs, singing and making melody in your heart to the Lord” (Eph. 5:19)</a:t>
            </a:r>
          </a:p>
        </p:txBody>
      </p:sp>
    </p:spTree>
    <p:extLst>
      <p:ext uri="{BB962C8B-B14F-4D97-AF65-F5344CB8AC3E}">
        <p14:creationId xmlns:p14="http://schemas.microsoft.com/office/powerpoint/2010/main" val="16905152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dirty="0">
                <a:latin typeface="Candara" panose="020E0502030303020204" pitchFamily="34" charset="0"/>
              </a:rPr>
              <a:t>Worship How You Please?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799" y="1828800"/>
            <a:ext cx="7249887" cy="502920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en-US" dirty="0"/>
              <a:t>Cain’s offering rejected? </a:t>
            </a:r>
          </a:p>
          <a:p>
            <a:pPr lvl="1" eaLnBrk="1" hangingPunct="1"/>
            <a:r>
              <a:rPr lang="en-US" altLang="en-US" dirty="0"/>
              <a:t>Gen. 4:3-7</a:t>
            </a:r>
          </a:p>
          <a:p>
            <a:pPr eaLnBrk="1" hangingPunct="1"/>
            <a:r>
              <a:rPr lang="en-US" altLang="en-US" dirty="0"/>
              <a:t>Moses’ nephews consumed by fire with their kind of worship?</a:t>
            </a:r>
          </a:p>
          <a:p>
            <a:pPr lvl="1" eaLnBrk="1" hangingPunct="1"/>
            <a:r>
              <a:rPr lang="en-US" altLang="en-US" dirty="0"/>
              <a:t>Lev. 10:1-3</a:t>
            </a:r>
          </a:p>
          <a:p>
            <a:pPr eaLnBrk="1" hangingPunct="1"/>
            <a:r>
              <a:rPr lang="en-US" altLang="en-US" dirty="0"/>
              <a:t>Sacred assemblies despised?</a:t>
            </a:r>
            <a:br>
              <a:rPr lang="en-US" altLang="en-US" dirty="0"/>
            </a:br>
            <a:r>
              <a:rPr lang="en-US" altLang="en-US" dirty="0"/>
              <a:t>“I hate, I despise your feast days, And I do not savor your sacred assemblies” </a:t>
            </a:r>
          </a:p>
          <a:p>
            <a:pPr lvl="1" eaLnBrk="1" hangingPunct="1"/>
            <a:r>
              <a:rPr lang="en-US" altLang="en-US" dirty="0"/>
              <a:t>Amos 5:21</a:t>
            </a:r>
          </a:p>
        </p:txBody>
      </p:sp>
      <p:pic>
        <p:nvPicPr>
          <p:cNvPr id="21508" name="Picture 4" descr="MPj0401289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13"/>
          <a:stretch>
            <a:fillRect/>
          </a:stretch>
        </p:blipFill>
        <p:spPr bwMode="auto">
          <a:xfrm>
            <a:off x="6934200" y="1513114"/>
            <a:ext cx="1524000" cy="1331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994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7571" y="1066799"/>
            <a:ext cx="772885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en-US" sz="36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“Keep back Your servant also from presumptuous sins; Let them not have dominion over me. Then I shall be blameless, And I shall be innocent of great transgression”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</a:rPr>
              <a:t>(Psa.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</a:rPr>
              <a:t> 19:13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824951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614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4923" r="22094" b="-1"/>
          <a:stretch/>
        </p:blipFill>
        <p:spPr>
          <a:xfrm>
            <a:off x="3479292" y="10"/>
            <a:ext cx="5664708" cy="6857990"/>
          </a:xfrm>
          <a:prstGeom prst="rect">
            <a:avLst/>
          </a:prstGeom>
          <a:effectLst/>
        </p:spPr>
      </p:pic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86697" y="629267"/>
            <a:ext cx="2672555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en-US" sz="3600" dirty="0"/>
              <a:t>If I Were</a:t>
            </a:r>
            <a:br>
              <a:rPr lang="en-US" altLang="en-US" sz="3600" dirty="0"/>
            </a:br>
            <a:r>
              <a:rPr lang="en-US" altLang="en-US" sz="3600" b="1" spc="300" dirty="0">
                <a:ln w="9525" cmpd="sng">
                  <a:solidFill>
                    <a:sysClr val="windowText" lastClr="000000"/>
                  </a:solidFill>
                  <a:prstDash val="solid"/>
                </a:ln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SATAN’S MINISTER</a:t>
            </a:r>
            <a:endParaRPr lang="en-US" altLang="en-US" sz="3600" spc="300" dirty="0">
              <a:ln w="9525" cmpd="sng">
                <a:solidFill>
                  <a:sysClr val="windowText" lastClr="000000"/>
                </a:solidFill>
                <a:prstDash val="solid"/>
              </a:ln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56314" y="1844205"/>
            <a:ext cx="28664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 panose="020E0502030303020204" pitchFamily="34" charset="0"/>
              </a:rPr>
              <a:t>2 Corinthians 11:15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79292" y="6379029"/>
            <a:ext cx="56647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</a:rPr>
              <a:t>(part 2)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57" y="2438400"/>
            <a:ext cx="3321990" cy="32180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/>
          <a:srcRect l="30923" t="6617" r="15054" b="38311"/>
          <a:stretch/>
        </p:blipFill>
        <p:spPr>
          <a:xfrm>
            <a:off x="713446" y="3241138"/>
            <a:ext cx="2141012" cy="22383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9399" y="2438401"/>
            <a:ext cx="5273497" cy="251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1685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614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21" name="Rectangle 20"/>
          <p:cNvSpPr/>
          <p:nvPr/>
        </p:nvSpPr>
        <p:spPr>
          <a:xfrm>
            <a:off x="0" y="2013858"/>
            <a:ext cx="9144000" cy="4844143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-1" y="-704"/>
            <a:ext cx="9144000" cy="201456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accent5">
                  <a:lumMod val="105000"/>
                  <a:satMod val="103000"/>
                  <a:tint val="73000"/>
                </a:schemeClr>
              </a:gs>
              <a:gs pos="100000">
                <a:schemeClr val="accent5">
                  <a:lumMod val="105000"/>
                  <a:satMod val="109000"/>
                  <a:tint val="81000"/>
                </a:schemeClr>
              </a:gs>
            </a:gsLst>
            <a:path path="rect">
              <a:fillToRect l="100000" t="100000"/>
            </a:path>
            <a:tileRect r="-100000" b="-100000"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03379" y="162378"/>
            <a:ext cx="8140622" cy="62139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Marks of Satan’s Minister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1003379" y="629267"/>
            <a:ext cx="6692820" cy="6065447"/>
            <a:chOff x="1003379" y="629267"/>
            <a:chExt cx="6692820" cy="6065447"/>
          </a:xfrm>
        </p:grpSpPr>
        <p:grpSp>
          <p:nvGrpSpPr>
            <p:cNvPr id="14" name="Group 13"/>
            <p:cNvGrpSpPr/>
            <p:nvPr/>
          </p:nvGrpSpPr>
          <p:grpSpPr>
            <a:xfrm>
              <a:off x="1003379" y="629267"/>
              <a:ext cx="6692820" cy="6065447"/>
              <a:chOff x="1003379" y="629267"/>
              <a:chExt cx="6692820" cy="6065447"/>
            </a:xfr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grpSpPr>
          <p:sp>
            <p:nvSpPr>
              <p:cNvPr id="13" name="Rectangle: Top Corners Rounded 12"/>
              <p:cNvSpPr/>
              <p:nvPr/>
            </p:nvSpPr>
            <p:spPr>
              <a:xfrm rot="5400000">
                <a:off x="4340510" y="-1788143"/>
                <a:ext cx="267371" cy="6444007"/>
              </a:xfrm>
              <a:prstGeom prst="round2SameRect">
                <a:avLst>
                  <a:gd name="adj1" fmla="val 39669"/>
                  <a:gd name="adj2" fmla="val 0"/>
                </a:avLst>
              </a:prstGeom>
              <a:gradFill flip="none" rotWithShape="1"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50000">
                    <a:schemeClr val="bg2"/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" name="Rectangle: Top Corners Rounded 2"/>
              <p:cNvSpPr/>
              <p:nvPr/>
            </p:nvSpPr>
            <p:spPr>
              <a:xfrm>
                <a:off x="1003379" y="629267"/>
                <a:ext cx="497633" cy="606544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adFill flip="none" rotWithShape="1"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50000">
                    <a:schemeClr val="bg2"/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6" name="Straight Connector 5"/>
              <p:cNvCxnSpPr/>
              <p:nvPr/>
            </p:nvCxnSpPr>
            <p:spPr>
              <a:xfrm>
                <a:off x="2525488" y="1567546"/>
                <a:ext cx="0" cy="348338"/>
              </a:xfrm>
              <a:prstGeom prst="line">
                <a:avLst/>
              </a:prstGeom>
              <a:ln w="3810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6455229" y="1567548"/>
                <a:ext cx="0" cy="348338"/>
              </a:xfrm>
              <a:prstGeom prst="line">
                <a:avLst/>
              </a:prstGeom>
              <a:ln w="3810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" name="Rectangle 3"/>
              <p:cNvSpPr/>
              <p:nvPr/>
            </p:nvSpPr>
            <p:spPr>
              <a:xfrm>
                <a:off x="1828799" y="1838981"/>
                <a:ext cx="5377544" cy="3179333"/>
              </a:xfrm>
              <a:prstGeom prst="rect">
                <a:avLst/>
              </a:prstGeom>
              <a:blipFill dpi="0"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colorTemperature colorTemp="8548"/>
                          </a14:imgEffect>
                          <a14:imgEffect>
                            <a14:brightnessContrast bright="23000"/>
                          </a14:imgEffect>
                        </a14:imgLayer>
                      </a14:imgProps>
                    </a:ext>
                  </a:extLst>
                </a:blip>
                <a:srcRect/>
                <a:tile tx="0" ty="0" sx="100000" sy="100000" flip="none" algn="tl"/>
              </a:blipFill>
              <a:ln w="57150">
                <a:solidFill>
                  <a:srgbClr val="9933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2" name="Rectangle 21"/>
            <p:cNvSpPr/>
            <p:nvPr/>
          </p:nvSpPr>
          <p:spPr>
            <a:xfrm>
              <a:off x="3648583" y="1203850"/>
              <a:ext cx="173797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2400" dirty="0">
                  <a:solidFill>
                    <a:prstClr val="black"/>
                  </a:solidFill>
                </a:rPr>
                <a:t>Acts 13:6-10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915886" y="2177143"/>
            <a:ext cx="514894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Calls himself what he is not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Turns away from the faith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Full of deceit &amp; fraud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Enemy of righteousness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Perverts the straight ways</a:t>
            </a:r>
          </a:p>
        </p:txBody>
      </p:sp>
    </p:spTree>
    <p:extLst>
      <p:ext uri="{BB962C8B-B14F-4D97-AF65-F5344CB8AC3E}">
        <p14:creationId xmlns:p14="http://schemas.microsoft.com/office/powerpoint/2010/main" val="332662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00" l="1205" r="92470">
                        <a14:foregroundMark x1="55422" y1="38600" x2="55422" y2="38600"/>
                        <a14:foregroundMark x1="65060" y1="39000" x2="65060" y2="39000"/>
                        <a14:foregroundMark x1="61747" y1="42200" x2="61747" y2="42200"/>
                        <a14:foregroundMark x1="45482" y1="52400" x2="45482" y2="52400"/>
                        <a14:foregroundMark x1="46988" y1="52200" x2="46988" y2="52200"/>
                        <a14:foregroundMark x1="64157" y1="54200" x2="64157" y2="54200"/>
                        <a14:foregroundMark x1="92470" y1="57600" x2="92470" y2="57600"/>
                        <a14:foregroundMark x1="61446" y1="94800" x2="61446" y2="94800"/>
                        <a14:backgroundMark x1="20181" y1="6000" x2="20181" y2="6000"/>
                        <a14:backgroundMark x1="14759" y1="94800" x2="14759" y2="9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658" y="1469575"/>
            <a:ext cx="3642969" cy="5486399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286378" y="1609865"/>
            <a:ext cx="2819400" cy="2036668"/>
          </a:xfrm>
          <a:prstGeom prst="ellipse">
            <a:avLst/>
          </a:prstGeom>
          <a:noFill/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If I were </a:t>
            </a:r>
            <a:r>
              <a:rPr lang="en-US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Satan’s</a:t>
            </a:r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Minister…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6378" y="5564583"/>
            <a:ext cx="5200022" cy="1143000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/>
          <a:lstStyle/>
          <a:p>
            <a:pPr marL="609600" indent="-609600" eaLnBrk="1" hangingPunct="1">
              <a:buFont typeface="+mj-lt"/>
              <a:buAutoNum type="arabicPeriod" startAt="3"/>
            </a:pPr>
            <a:r>
              <a:rPr lang="en-US" altLang="en-US" dirty="0">
                <a:solidFill>
                  <a:schemeClr val="accent2"/>
                </a:solidFill>
                <a:latin typeface="Calibri" panose="020F0502020204030204" pitchFamily="34" charset="0"/>
              </a:rPr>
              <a:t>I would teach that only sincerity matters.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943099" y="3061050"/>
            <a:ext cx="5257800" cy="2621470"/>
            <a:chOff x="1828800" y="3259024"/>
            <a:chExt cx="5257800" cy="2062103"/>
          </a:xfrm>
        </p:grpSpPr>
        <p:sp>
          <p:nvSpPr>
            <p:cNvPr id="10" name="Freeform: Shape 9"/>
            <p:cNvSpPr>
              <a:spLocks noChangeAspect="1"/>
            </p:cNvSpPr>
            <p:nvPr/>
          </p:nvSpPr>
          <p:spPr>
            <a:xfrm rot="16200000" flipV="1">
              <a:off x="3428539" y="1661175"/>
              <a:ext cx="2058321" cy="5257800"/>
            </a:xfrm>
            <a:custGeom>
              <a:avLst/>
              <a:gdLst>
                <a:gd name="connsiteX0" fmla="*/ 2057810 w 2058321"/>
                <a:gd name="connsiteY0" fmla="*/ 2229158 h 5257800"/>
                <a:gd name="connsiteX1" fmla="*/ 2000252 w 2058321"/>
                <a:gd name="connsiteY1" fmla="*/ 1985048 h 5257800"/>
                <a:gd name="connsiteX2" fmla="*/ 1949986 w 2058321"/>
                <a:gd name="connsiteY2" fmla="*/ 1905816 h 5257800"/>
                <a:gd name="connsiteX3" fmla="*/ 1946879 w 2058321"/>
                <a:gd name="connsiteY3" fmla="*/ 1900918 h 5257800"/>
                <a:gd name="connsiteX4" fmla="*/ 2057057 w 2058321"/>
                <a:gd name="connsiteY4" fmla="*/ 1558111 h 5257800"/>
                <a:gd name="connsiteX5" fmla="*/ 2032175 w 2058321"/>
                <a:gd name="connsiteY5" fmla="*/ 1324938 h 5257800"/>
                <a:gd name="connsiteX6" fmla="*/ 1799479 w 2058321"/>
                <a:gd name="connsiteY6" fmla="*/ 1032856 h 5257800"/>
                <a:gd name="connsiteX7" fmla="*/ 1799064 w 2058321"/>
                <a:gd name="connsiteY7" fmla="*/ 1031266 h 5257800"/>
                <a:gd name="connsiteX8" fmla="*/ 1766831 w 2058321"/>
                <a:gd name="connsiteY8" fmla="*/ 907762 h 5257800"/>
                <a:gd name="connsiteX9" fmla="*/ 1632892 w 2058321"/>
                <a:gd name="connsiteY9" fmla="*/ 698726 h 5257800"/>
                <a:gd name="connsiteX10" fmla="*/ 1616674 w 2058321"/>
                <a:gd name="connsiteY10" fmla="*/ 687581 h 5257800"/>
                <a:gd name="connsiteX11" fmla="*/ 1628479 w 2058321"/>
                <a:gd name="connsiteY11" fmla="*/ 595928 h 5257800"/>
                <a:gd name="connsiteX12" fmla="*/ 1912636 w 2058321"/>
                <a:gd name="connsiteY12" fmla="*/ 0 h 5257800"/>
                <a:gd name="connsiteX13" fmla="*/ 1350942 w 2058321"/>
                <a:gd name="connsiteY13" fmla="*/ 511935 h 5257800"/>
                <a:gd name="connsiteX14" fmla="*/ 1316750 w 2058321"/>
                <a:gd name="connsiteY14" fmla="*/ 663385 h 5257800"/>
                <a:gd name="connsiteX15" fmla="*/ 1243661 w 2058321"/>
                <a:gd name="connsiteY15" fmla="*/ 593960 h 5257800"/>
                <a:gd name="connsiteX16" fmla="*/ 954326 w 2058321"/>
                <a:gd name="connsiteY16" fmla="*/ 552224 h 5257800"/>
                <a:gd name="connsiteX17" fmla="*/ 626570 w 2058321"/>
                <a:gd name="connsiteY17" fmla="*/ 1126363 h 5257800"/>
                <a:gd name="connsiteX18" fmla="*/ 345726 w 2058321"/>
                <a:gd name="connsiteY18" fmla="*/ 1331895 h 5257800"/>
                <a:gd name="connsiteX19" fmla="*/ 311721 w 2058321"/>
                <a:gd name="connsiteY19" fmla="*/ 2031665 h 5257800"/>
                <a:gd name="connsiteX20" fmla="*/ 12113 w 2058321"/>
                <a:gd name="connsiteY20" fmla="*/ 2531734 h 5257800"/>
                <a:gd name="connsiteX21" fmla="*/ 194993 w 2058321"/>
                <a:gd name="connsiteY21" fmla="*/ 3267004 h 5257800"/>
                <a:gd name="connsiteX22" fmla="*/ 375682 w 2058321"/>
                <a:gd name="connsiteY22" fmla="*/ 4359218 h 5257800"/>
                <a:gd name="connsiteX23" fmla="*/ 576755 w 2058321"/>
                <a:gd name="connsiteY23" fmla="*/ 4839441 h 5257800"/>
                <a:gd name="connsiteX24" fmla="*/ 848170 w 2058321"/>
                <a:gd name="connsiteY24" fmla="*/ 4736828 h 5257800"/>
                <a:gd name="connsiteX25" fmla="*/ 1126633 w 2058321"/>
                <a:gd name="connsiteY25" fmla="*/ 4953511 h 5257800"/>
                <a:gd name="connsiteX26" fmla="*/ 1294517 w 2058321"/>
                <a:gd name="connsiteY26" fmla="*/ 4823711 h 5257800"/>
                <a:gd name="connsiteX27" fmla="*/ 1343633 w 2058321"/>
                <a:gd name="connsiteY27" fmla="*/ 4713488 h 5257800"/>
                <a:gd name="connsiteX28" fmla="*/ 1350943 w 2058321"/>
                <a:gd name="connsiteY28" fmla="*/ 4745865 h 5257800"/>
                <a:gd name="connsiteX29" fmla="*/ 1912637 w 2058321"/>
                <a:gd name="connsiteY29" fmla="*/ 5257800 h 5257800"/>
                <a:gd name="connsiteX30" fmla="*/ 1613064 w 2058321"/>
                <a:gd name="connsiteY30" fmla="*/ 4542186 h 5257800"/>
                <a:gd name="connsiteX31" fmla="*/ 1611287 w 2058321"/>
                <a:gd name="connsiteY31" fmla="*/ 4500510 h 5257800"/>
                <a:gd name="connsiteX32" fmla="*/ 1658260 w 2058321"/>
                <a:gd name="connsiteY32" fmla="*/ 4467961 h 5257800"/>
                <a:gd name="connsiteX33" fmla="*/ 1736090 w 2058321"/>
                <a:gd name="connsiteY33" fmla="*/ 4377736 h 5257800"/>
                <a:gd name="connsiteX34" fmla="*/ 1817291 w 2058321"/>
                <a:gd name="connsiteY34" fmla="*/ 3520211 h 5257800"/>
                <a:gd name="connsiteX35" fmla="*/ 1817441 w 2058321"/>
                <a:gd name="connsiteY35" fmla="*/ 3520046 h 5257800"/>
                <a:gd name="connsiteX36" fmla="*/ 1886275 w 2058321"/>
                <a:gd name="connsiteY36" fmla="*/ 3444586 h 5257800"/>
                <a:gd name="connsiteX37" fmla="*/ 1901587 w 2058321"/>
                <a:gd name="connsiteY37" fmla="*/ 2655626 h 5257800"/>
                <a:gd name="connsiteX38" fmla="*/ 1905282 w 2058321"/>
                <a:gd name="connsiteY38" fmla="*/ 2651770 h 5257800"/>
                <a:gd name="connsiteX39" fmla="*/ 1958943 w 2058321"/>
                <a:gd name="connsiteY39" fmla="*/ 2595765 h 5257800"/>
                <a:gd name="connsiteX40" fmla="*/ 2055511 w 2058321"/>
                <a:gd name="connsiteY40" fmla="*/ 2318734 h 5257800"/>
                <a:gd name="connsiteX41" fmla="*/ 2057810 w 2058321"/>
                <a:gd name="connsiteY41" fmla="*/ 2229158 h 525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058321" h="5257800">
                  <a:moveTo>
                    <a:pt x="2057810" y="2229158"/>
                  </a:moveTo>
                  <a:cubicBezTo>
                    <a:pt x="2054422" y="2140416"/>
                    <a:pt x="2034289" y="2055392"/>
                    <a:pt x="2000252" y="1985048"/>
                  </a:cubicBezTo>
                  <a:lnTo>
                    <a:pt x="1949986" y="1905816"/>
                  </a:lnTo>
                  <a:lnTo>
                    <a:pt x="1946879" y="1900918"/>
                  </a:lnTo>
                  <a:cubicBezTo>
                    <a:pt x="2012780" y="1812552"/>
                    <a:pt x="2051017" y="1688059"/>
                    <a:pt x="2057057" y="1558111"/>
                  </a:cubicBezTo>
                  <a:cubicBezTo>
                    <a:pt x="2060681" y="1480142"/>
                    <a:pt x="2052713" y="1400209"/>
                    <a:pt x="2032175" y="1324938"/>
                  </a:cubicBezTo>
                  <a:cubicBezTo>
                    <a:pt x="1990455" y="1171991"/>
                    <a:pt x="1903111" y="1062320"/>
                    <a:pt x="1799479" y="1032856"/>
                  </a:cubicBezTo>
                  <a:lnTo>
                    <a:pt x="1799064" y="1031266"/>
                  </a:lnTo>
                  <a:lnTo>
                    <a:pt x="1766831" y="907762"/>
                  </a:lnTo>
                  <a:cubicBezTo>
                    <a:pt x="1735390" y="820118"/>
                    <a:pt x="1689054" y="747623"/>
                    <a:pt x="1632892" y="698726"/>
                  </a:cubicBezTo>
                  <a:lnTo>
                    <a:pt x="1616674" y="687581"/>
                  </a:lnTo>
                  <a:lnTo>
                    <a:pt x="1628479" y="595928"/>
                  </a:lnTo>
                  <a:cubicBezTo>
                    <a:pt x="1669233" y="360184"/>
                    <a:pt x="1768729" y="148403"/>
                    <a:pt x="1912636" y="0"/>
                  </a:cubicBezTo>
                  <a:cubicBezTo>
                    <a:pt x="1660131" y="0"/>
                    <a:pt x="1443484" y="211092"/>
                    <a:pt x="1350942" y="511935"/>
                  </a:cubicBezTo>
                  <a:lnTo>
                    <a:pt x="1316750" y="663385"/>
                  </a:lnTo>
                  <a:lnTo>
                    <a:pt x="1243661" y="593960"/>
                  </a:lnTo>
                  <a:cubicBezTo>
                    <a:pt x="1153886" y="529263"/>
                    <a:pt x="1051909" y="513552"/>
                    <a:pt x="954326" y="552224"/>
                  </a:cubicBezTo>
                  <a:cubicBezTo>
                    <a:pt x="781352" y="620769"/>
                    <a:pt x="651812" y="847683"/>
                    <a:pt x="626570" y="1126363"/>
                  </a:cubicBezTo>
                  <a:cubicBezTo>
                    <a:pt x="518604" y="1127693"/>
                    <a:pt x="416211" y="1202683"/>
                    <a:pt x="345726" y="1331895"/>
                  </a:cubicBezTo>
                  <a:cubicBezTo>
                    <a:pt x="238617" y="1528219"/>
                    <a:pt x="224853" y="1811810"/>
                    <a:pt x="311721" y="2031665"/>
                  </a:cubicBezTo>
                  <a:cubicBezTo>
                    <a:pt x="162512" y="2102767"/>
                    <a:pt x="48450" y="2293158"/>
                    <a:pt x="12113" y="2531734"/>
                  </a:cubicBezTo>
                  <a:cubicBezTo>
                    <a:pt x="-30702" y="2812870"/>
                    <a:pt x="42259" y="3106283"/>
                    <a:pt x="194993" y="3267004"/>
                  </a:cubicBezTo>
                  <a:cubicBezTo>
                    <a:pt x="50022" y="3646354"/>
                    <a:pt x="131508" y="4139057"/>
                    <a:pt x="375682" y="4359218"/>
                  </a:cubicBezTo>
                  <a:cubicBezTo>
                    <a:pt x="359633" y="4575493"/>
                    <a:pt x="444643" y="4778569"/>
                    <a:pt x="576755" y="4839441"/>
                  </a:cubicBezTo>
                  <a:cubicBezTo>
                    <a:pt x="672338" y="4883535"/>
                    <a:pt x="775494" y="4844556"/>
                    <a:pt x="848170" y="4736828"/>
                  </a:cubicBezTo>
                  <a:cubicBezTo>
                    <a:pt x="905177" y="4889673"/>
                    <a:pt x="1014572" y="4974791"/>
                    <a:pt x="1126633" y="4953511"/>
                  </a:cubicBezTo>
                  <a:cubicBezTo>
                    <a:pt x="1192237" y="4941030"/>
                    <a:pt x="1250732" y="4893714"/>
                    <a:pt x="1294517" y="4823711"/>
                  </a:cubicBezTo>
                  <a:lnTo>
                    <a:pt x="1343633" y="4713488"/>
                  </a:lnTo>
                  <a:lnTo>
                    <a:pt x="1350943" y="4745865"/>
                  </a:lnTo>
                  <a:cubicBezTo>
                    <a:pt x="1443485" y="5046708"/>
                    <a:pt x="1660132" y="5257800"/>
                    <a:pt x="1912637" y="5257800"/>
                  </a:cubicBezTo>
                  <a:cubicBezTo>
                    <a:pt x="1744746" y="5084662"/>
                    <a:pt x="1637302" y="4825262"/>
                    <a:pt x="1613064" y="4542186"/>
                  </a:cubicBezTo>
                  <a:lnTo>
                    <a:pt x="1611287" y="4500510"/>
                  </a:lnTo>
                  <a:lnTo>
                    <a:pt x="1658260" y="4467961"/>
                  </a:lnTo>
                  <a:cubicBezTo>
                    <a:pt x="1685983" y="4442738"/>
                    <a:pt x="1712111" y="4412571"/>
                    <a:pt x="1736090" y="4377736"/>
                  </a:cubicBezTo>
                  <a:cubicBezTo>
                    <a:pt x="1887585" y="4157574"/>
                    <a:pt x="1921352" y="3800630"/>
                    <a:pt x="1817291" y="3520211"/>
                  </a:cubicBezTo>
                  <a:lnTo>
                    <a:pt x="1817441" y="3520046"/>
                  </a:lnTo>
                  <a:lnTo>
                    <a:pt x="1886275" y="3444586"/>
                  </a:lnTo>
                  <a:cubicBezTo>
                    <a:pt x="2029108" y="3243420"/>
                    <a:pt x="2043688" y="2883179"/>
                    <a:pt x="1901587" y="2655626"/>
                  </a:cubicBezTo>
                  <a:lnTo>
                    <a:pt x="1905282" y="2651770"/>
                  </a:lnTo>
                  <a:lnTo>
                    <a:pt x="1958943" y="2595765"/>
                  </a:lnTo>
                  <a:cubicBezTo>
                    <a:pt x="2010890" y="2525864"/>
                    <a:pt x="2045724" y="2427766"/>
                    <a:pt x="2055511" y="2318734"/>
                  </a:cubicBezTo>
                  <a:cubicBezTo>
                    <a:pt x="2058208" y="2288733"/>
                    <a:pt x="2058939" y="2258739"/>
                    <a:pt x="2057810" y="2229158"/>
                  </a:cubicBezTo>
                  <a:close/>
                </a:path>
              </a:pathLst>
            </a:custGeom>
            <a:solidFill>
              <a:schemeClr val="lt1">
                <a:alpha val="42000"/>
              </a:schemeClr>
            </a:solidFill>
            <a:ln>
              <a:solidFill>
                <a:srgbClr val="333333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551444" y="3259024"/>
              <a:ext cx="3733800" cy="206210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 anchorCtr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“God would never be angry</a:t>
              </a:r>
              <a:r>
                <a:rPr kumimoji="0" lang="en-US" altLang="en-US" sz="3200" b="0" i="0" u="none" strike="noStrike" kern="0" cap="none" spc="0" normalizeH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 with you as long as you are sincere</a:t>
              </a:r>
              <a:r>
                <a:rPr kumimoji="0" lang="en-US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.”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73426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1.85185E-6 L 0.25 -1.85185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  <p:bldP spid="62467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3000" dirty="0">
                <a:latin typeface="Arial Black" panose="020B0A04020102020204" pitchFamily="34" charset="0"/>
              </a:rPr>
              <a:t>Joshua 24:14</a:t>
            </a:r>
            <a:r>
              <a:rPr lang="en-US" sz="3000" dirty="0"/>
              <a:t>, “Now therefore, fear the LORD, </a:t>
            </a:r>
            <a:r>
              <a:rPr lang="en-US" sz="3000" dirty="0">
                <a:highlight>
                  <a:srgbClr val="FFFF00"/>
                </a:highlight>
              </a:rPr>
              <a:t>serve Him in sincerity and in truth</a:t>
            </a:r>
            <a:r>
              <a:rPr lang="en-US" sz="3000" dirty="0"/>
              <a:t>, and put away the gods which your fathers served on the other side of the River and in Egypt. Serve the LORD!”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000" dirty="0">
                <a:latin typeface="Arial Black" panose="020B0A04020102020204" pitchFamily="34" charset="0"/>
              </a:rPr>
              <a:t>1 Corinthians 5:8</a:t>
            </a:r>
            <a:r>
              <a:rPr lang="en-US" sz="3000" dirty="0"/>
              <a:t>, “Therefore let us keep the feast, not with old leaven, nor with the leaven of malice and wickedness, but with the unleavened bread of </a:t>
            </a:r>
            <a:r>
              <a:rPr lang="en-US" sz="3000" dirty="0">
                <a:highlight>
                  <a:srgbClr val="FFFF00"/>
                </a:highlight>
              </a:rPr>
              <a:t>sincerity and truth</a:t>
            </a:r>
            <a:r>
              <a:rPr lang="en-US" sz="3000" dirty="0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4204059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9" name="Picture 11" descr="MPj04093990000[1]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05399" y="1920875"/>
            <a:ext cx="3846443" cy="417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b="1" spc="60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SINCERITY,</a:t>
            </a:r>
            <a:br>
              <a:rPr lang="en-US" altLang="en-US" sz="4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</a:br>
            <a:r>
              <a:rPr lang="en-US" altLang="en-US" sz="4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Nothing Else Matters!</a:t>
            </a:r>
          </a:p>
        </p:txBody>
      </p:sp>
      <p:sp>
        <p:nvSpPr>
          <p:cNvPr id="15364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828800"/>
            <a:ext cx="3977066" cy="4267200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Calibri" panose="020F0502020204030204" pitchFamily="34" charset="0"/>
              </a:rPr>
              <a:t>doctor – </a:t>
            </a:r>
            <a:r>
              <a:rPr lang="en-US" altLang="en-US" b="1" dirty="0">
                <a:latin typeface="Calibri" panose="020F0502020204030204" pitchFamily="34" charset="0"/>
              </a:rPr>
              <a:t>wrong </a:t>
            </a:r>
            <a:r>
              <a:rPr lang="en-US" altLang="en-US" dirty="0">
                <a:latin typeface="Calibri" panose="020F0502020204030204" pitchFamily="34" charset="0"/>
              </a:rPr>
              <a:t>surgery</a:t>
            </a:r>
          </a:p>
        </p:txBody>
      </p:sp>
      <p:pic>
        <p:nvPicPr>
          <p:cNvPr id="63500" name="Picture 12" descr="MPj04093570000[1]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885" y="3505200"/>
            <a:ext cx="2084387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Freeform: Shape 15"/>
          <p:cNvSpPr>
            <a:spLocks noChangeArrowheads="1"/>
          </p:cNvSpPr>
          <p:nvPr/>
        </p:nvSpPr>
        <p:spPr bwMode="auto">
          <a:xfrm>
            <a:off x="620954" y="2819400"/>
            <a:ext cx="3998843" cy="1120224"/>
          </a:xfrm>
          <a:custGeom>
            <a:avLst/>
            <a:gdLst>
              <a:gd name="connsiteX0" fmla="*/ 91456 w 3998843"/>
              <a:gd name="connsiteY0" fmla="*/ 0 h 1120224"/>
              <a:gd name="connsiteX1" fmla="*/ 2332658 w 3998843"/>
              <a:gd name="connsiteY1" fmla="*/ 0 h 1120224"/>
              <a:gd name="connsiteX2" fmla="*/ 3332369 w 3998843"/>
              <a:gd name="connsiteY2" fmla="*/ 0 h 1120224"/>
              <a:gd name="connsiteX3" fmla="*/ 3907387 w 3998843"/>
              <a:gd name="connsiteY3" fmla="*/ 0 h 1120224"/>
              <a:gd name="connsiteX4" fmla="*/ 3998843 w 3998843"/>
              <a:gd name="connsiteY4" fmla="*/ 91456 h 1120224"/>
              <a:gd name="connsiteX5" fmla="*/ 3998843 w 3998843"/>
              <a:gd name="connsiteY5" fmla="*/ 320089 h 1120224"/>
              <a:gd name="connsiteX6" fmla="*/ 3998843 w 3998843"/>
              <a:gd name="connsiteY6" fmla="*/ 457268 h 1120224"/>
              <a:gd name="connsiteX7" fmla="*/ 3907387 w 3998843"/>
              <a:gd name="connsiteY7" fmla="*/ 548724 h 1120224"/>
              <a:gd name="connsiteX8" fmla="*/ 3406774 w 3998843"/>
              <a:gd name="connsiteY8" fmla="*/ 548724 h 1120224"/>
              <a:gd name="connsiteX9" fmla="*/ 3332369 w 3998843"/>
              <a:gd name="connsiteY9" fmla="*/ 548724 h 1120224"/>
              <a:gd name="connsiteX10" fmla="*/ 2332658 w 3998843"/>
              <a:gd name="connsiteY10" fmla="*/ 548724 h 1120224"/>
              <a:gd name="connsiteX11" fmla="*/ 407746 w 3998843"/>
              <a:gd name="connsiteY11" fmla="*/ 548724 h 1120224"/>
              <a:gd name="connsiteX12" fmla="*/ 674446 w 3998843"/>
              <a:gd name="connsiteY12" fmla="*/ 1120224 h 1120224"/>
              <a:gd name="connsiteX13" fmla="*/ 141046 w 3998843"/>
              <a:gd name="connsiteY13" fmla="*/ 548724 h 1120224"/>
              <a:gd name="connsiteX14" fmla="*/ 91456 w 3998843"/>
              <a:gd name="connsiteY14" fmla="*/ 548724 h 1120224"/>
              <a:gd name="connsiteX15" fmla="*/ 0 w 3998843"/>
              <a:gd name="connsiteY15" fmla="*/ 457268 h 1120224"/>
              <a:gd name="connsiteX16" fmla="*/ 0 w 3998843"/>
              <a:gd name="connsiteY16" fmla="*/ 320089 h 1120224"/>
              <a:gd name="connsiteX17" fmla="*/ 0 w 3998843"/>
              <a:gd name="connsiteY17" fmla="*/ 91456 h 1120224"/>
              <a:gd name="connsiteX18" fmla="*/ 91456 w 3998843"/>
              <a:gd name="connsiteY18" fmla="*/ 0 h 1120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998843" h="1120224">
                <a:moveTo>
                  <a:pt x="91456" y="0"/>
                </a:moveTo>
                <a:lnTo>
                  <a:pt x="2332658" y="0"/>
                </a:lnTo>
                <a:lnTo>
                  <a:pt x="3332369" y="0"/>
                </a:lnTo>
                <a:lnTo>
                  <a:pt x="3907387" y="0"/>
                </a:lnTo>
                <a:cubicBezTo>
                  <a:pt x="3957897" y="0"/>
                  <a:pt x="3998843" y="40946"/>
                  <a:pt x="3998843" y="91456"/>
                </a:cubicBezTo>
                <a:lnTo>
                  <a:pt x="3998843" y="320089"/>
                </a:lnTo>
                <a:lnTo>
                  <a:pt x="3998843" y="457268"/>
                </a:lnTo>
                <a:cubicBezTo>
                  <a:pt x="3998843" y="507778"/>
                  <a:pt x="3957897" y="548724"/>
                  <a:pt x="3907387" y="548724"/>
                </a:cubicBezTo>
                <a:lnTo>
                  <a:pt x="3406774" y="548724"/>
                </a:lnTo>
                <a:lnTo>
                  <a:pt x="3332369" y="548724"/>
                </a:lnTo>
                <a:lnTo>
                  <a:pt x="2332658" y="548724"/>
                </a:lnTo>
                <a:lnTo>
                  <a:pt x="407746" y="548724"/>
                </a:lnTo>
                <a:cubicBezTo>
                  <a:pt x="407746" y="773579"/>
                  <a:pt x="506554" y="985311"/>
                  <a:pt x="674446" y="1120224"/>
                </a:cubicBezTo>
                <a:cubicBezTo>
                  <a:pt x="379857" y="1120224"/>
                  <a:pt x="141046" y="864355"/>
                  <a:pt x="141046" y="548724"/>
                </a:cubicBezTo>
                <a:lnTo>
                  <a:pt x="91456" y="548724"/>
                </a:lnTo>
                <a:cubicBezTo>
                  <a:pt x="40946" y="548724"/>
                  <a:pt x="0" y="507778"/>
                  <a:pt x="0" y="457268"/>
                </a:cubicBezTo>
                <a:lnTo>
                  <a:pt x="0" y="320089"/>
                </a:lnTo>
                <a:lnTo>
                  <a:pt x="0" y="91456"/>
                </a:lnTo>
                <a:cubicBezTo>
                  <a:pt x="0" y="40946"/>
                  <a:pt x="40946" y="0"/>
                  <a:pt x="91456" y="0"/>
                </a:cubicBezTo>
                <a:close/>
              </a:path>
            </a:pathLst>
          </a:cu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</a:rPr>
              <a:t>“But I sincerely thought…”</a:t>
            </a:r>
          </a:p>
        </p:txBody>
      </p:sp>
    </p:spTree>
    <p:extLst>
      <p:ext uri="{BB962C8B-B14F-4D97-AF65-F5344CB8AC3E}">
        <p14:creationId xmlns:p14="http://schemas.microsoft.com/office/powerpoint/2010/main" val="345194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3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b="1" spc="60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SINCERITY,</a:t>
            </a:r>
            <a:br>
              <a:rPr lang="en-US" altLang="en-US" sz="4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</a:br>
            <a:r>
              <a:rPr lang="en-US" altLang="en-US" sz="4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Nothing Else Matters!</a:t>
            </a:r>
            <a:endParaRPr lang="en-US" altLang="en-US" sz="4000" dirty="0">
              <a:solidFill>
                <a:schemeClr val="bg1"/>
              </a:solidFill>
            </a:endParaRP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altLang="en-US" spc="-100" dirty="0">
                <a:latin typeface="Calibri" panose="020F0502020204030204" pitchFamily="34" charset="0"/>
              </a:rPr>
              <a:t>doctor – </a:t>
            </a:r>
            <a:r>
              <a:rPr lang="en-US" altLang="en-US" b="1" spc="-100" dirty="0">
                <a:latin typeface="Calibri" panose="020F0502020204030204" pitchFamily="34" charset="0"/>
              </a:rPr>
              <a:t>wrong</a:t>
            </a:r>
            <a:r>
              <a:rPr lang="en-US" altLang="en-US" spc="-100" dirty="0">
                <a:latin typeface="Calibri" panose="020F0502020204030204" pitchFamily="34" charset="0"/>
              </a:rPr>
              <a:t> </a:t>
            </a:r>
            <a:r>
              <a:rPr lang="en-US" altLang="en-US" b="1" spc="-100" dirty="0">
                <a:latin typeface="Calibri" panose="020F0502020204030204" pitchFamily="34" charset="0"/>
              </a:rPr>
              <a:t>surgery</a:t>
            </a:r>
          </a:p>
          <a:p>
            <a:pPr eaLnBrk="1" hangingPunct="1"/>
            <a:r>
              <a:rPr lang="en-US" altLang="en-US" dirty="0">
                <a:latin typeface="Calibri" panose="020F0502020204030204" pitchFamily="34" charset="0"/>
              </a:rPr>
              <a:t>football receiver – runs to </a:t>
            </a:r>
            <a:r>
              <a:rPr lang="en-US" altLang="en-US" b="1" dirty="0">
                <a:latin typeface="Calibri" panose="020F0502020204030204" pitchFamily="34" charset="0"/>
              </a:rPr>
              <a:t>wrong</a:t>
            </a:r>
            <a:r>
              <a:rPr lang="en-US" altLang="en-US" dirty="0">
                <a:latin typeface="Calibri" panose="020F0502020204030204" pitchFamily="34" charset="0"/>
              </a:rPr>
              <a:t> </a:t>
            </a:r>
            <a:r>
              <a:rPr lang="en-US" altLang="en-US" b="1" dirty="0">
                <a:latin typeface="Calibri" panose="020F0502020204030204" pitchFamily="34" charset="0"/>
              </a:rPr>
              <a:t>goal</a:t>
            </a:r>
          </a:p>
          <a:p>
            <a:pPr eaLnBrk="1" hangingPunct="1"/>
            <a:r>
              <a:rPr lang="en-US" altLang="en-US" dirty="0">
                <a:latin typeface="Calibri" panose="020F0502020204030204" pitchFamily="34" charset="0"/>
              </a:rPr>
              <a:t>pharmacist – </a:t>
            </a:r>
            <a:r>
              <a:rPr lang="en-US" altLang="en-US" b="1" dirty="0">
                <a:latin typeface="Calibri" panose="020F0502020204030204" pitchFamily="34" charset="0"/>
              </a:rPr>
              <a:t>wrong</a:t>
            </a:r>
            <a:r>
              <a:rPr lang="en-US" altLang="en-US" dirty="0">
                <a:latin typeface="Calibri" panose="020F0502020204030204" pitchFamily="34" charset="0"/>
              </a:rPr>
              <a:t> </a:t>
            </a:r>
            <a:r>
              <a:rPr lang="en-US" altLang="en-US" b="1" dirty="0">
                <a:latin typeface="Calibri" panose="020F0502020204030204" pitchFamily="34" charset="0"/>
              </a:rPr>
              <a:t>prescription</a:t>
            </a:r>
          </a:p>
          <a:p>
            <a:pPr eaLnBrk="1" hangingPunct="1"/>
            <a:r>
              <a:rPr lang="en-US" altLang="en-US" dirty="0">
                <a:latin typeface="Calibri" panose="020F0502020204030204" pitchFamily="34" charset="0"/>
              </a:rPr>
              <a:t>nurse – </a:t>
            </a:r>
            <a:r>
              <a:rPr lang="en-US" altLang="en-US" b="1" dirty="0">
                <a:latin typeface="Calibri" panose="020F0502020204030204" pitchFamily="34" charset="0"/>
              </a:rPr>
              <a:t>wrong</a:t>
            </a:r>
            <a:r>
              <a:rPr lang="en-US" altLang="en-US" dirty="0">
                <a:latin typeface="Calibri" panose="020F0502020204030204" pitchFamily="34" charset="0"/>
              </a:rPr>
              <a:t> </a:t>
            </a:r>
            <a:r>
              <a:rPr lang="en-US" altLang="en-US" b="1" dirty="0">
                <a:latin typeface="Calibri" panose="020F0502020204030204" pitchFamily="34" charset="0"/>
              </a:rPr>
              <a:t>shot</a:t>
            </a:r>
          </a:p>
          <a:p>
            <a:pPr eaLnBrk="1" hangingPunct="1"/>
            <a:r>
              <a:rPr lang="en-US" altLang="en-US" dirty="0">
                <a:latin typeface="Calibri" panose="020F0502020204030204" pitchFamily="34" charset="0"/>
              </a:rPr>
              <a:t>pilot – </a:t>
            </a:r>
            <a:r>
              <a:rPr lang="en-US" altLang="en-US" b="1" dirty="0">
                <a:latin typeface="Calibri" panose="020F0502020204030204" pitchFamily="34" charset="0"/>
              </a:rPr>
              <a:t>wrong</a:t>
            </a:r>
            <a:r>
              <a:rPr lang="en-US" altLang="en-US" dirty="0">
                <a:latin typeface="Calibri" panose="020F0502020204030204" pitchFamily="34" charset="0"/>
              </a:rPr>
              <a:t> </a:t>
            </a:r>
            <a:r>
              <a:rPr lang="en-US" altLang="en-US" b="1" dirty="0">
                <a:latin typeface="Calibri" panose="020F0502020204030204" pitchFamily="34" charset="0"/>
              </a:rPr>
              <a:t>city</a:t>
            </a:r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828800"/>
            <a:ext cx="4114800" cy="4114800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Calibri" panose="020F0502020204030204" pitchFamily="34" charset="0"/>
              </a:rPr>
              <a:t>cook – </a:t>
            </a:r>
            <a:r>
              <a:rPr lang="en-US" altLang="en-US" b="1" dirty="0">
                <a:latin typeface="Calibri" panose="020F0502020204030204" pitchFamily="34" charset="0"/>
              </a:rPr>
              <a:t>wrong</a:t>
            </a:r>
            <a:r>
              <a:rPr lang="en-US" altLang="en-US" dirty="0">
                <a:latin typeface="Calibri" panose="020F0502020204030204" pitchFamily="34" charset="0"/>
              </a:rPr>
              <a:t> </a:t>
            </a:r>
            <a:r>
              <a:rPr lang="en-US" altLang="en-US" b="1" dirty="0">
                <a:latin typeface="Calibri" panose="020F0502020204030204" pitchFamily="34" charset="0"/>
              </a:rPr>
              <a:t>mush-room</a:t>
            </a:r>
            <a:r>
              <a:rPr lang="en-US" altLang="en-US" dirty="0">
                <a:latin typeface="Calibri" panose="020F0502020204030204" pitchFamily="34" charset="0"/>
              </a:rPr>
              <a:t> (poisoned)</a:t>
            </a:r>
          </a:p>
          <a:p>
            <a:pPr eaLnBrk="1" hangingPunct="1"/>
            <a:r>
              <a:rPr lang="en-US" altLang="en-US" dirty="0">
                <a:latin typeface="Calibri" panose="020F0502020204030204" pitchFamily="34" charset="0"/>
              </a:rPr>
              <a:t>hunter – shoots the </a:t>
            </a:r>
            <a:r>
              <a:rPr lang="en-US" altLang="en-US" b="1" dirty="0">
                <a:latin typeface="Calibri" panose="020F0502020204030204" pitchFamily="34" charset="0"/>
              </a:rPr>
              <a:t>wrong</a:t>
            </a:r>
            <a:r>
              <a:rPr lang="en-US" altLang="en-US" dirty="0">
                <a:latin typeface="Calibri" panose="020F0502020204030204" pitchFamily="34" charset="0"/>
              </a:rPr>
              <a:t> </a:t>
            </a:r>
            <a:r>
              <a:rPr lang="en-US" altLang="en-US" b="1" dirty="0">
                <a:latin typeface="Calibri" panose="020F0502020204030204" pitchFamily="34" charset="0"/>
              </a:rPr>
              <a:t>target</a:t>
            </a:r>
            <a:r>
              <a:rPr lang="en-US" altLang="en-US" dirty="0">
                <a:latin typeface="Calibri" panose="020F0502020204030204" pitchFamily="34" charset="0"/>
              </a:rPr>
              <a:t> (human)</a:t>
            </a:r>
          </a:p>
          <a:p>
            <a:pPr eaLnBrk="1" hangingPunct="1"/>
            <a:r>
              <a:rPr lang="en-US" altLang="en-US" dirty="0">
                <a:latin typeface="Calibri" panose="020F0502020204030204" pitchFamily="34" charset="0"/>
              </a:rPr>
              <a:t>preacher – preaches the </a:t>
            </a:r>
            <a:r>
              <a:rPr lang="en-US" altLang="en-US" b="1" dirty="0">
                <a:latin typeface="Calibri" panose="020F0502020204030204" pitchFamily="34" charset="0"/>
              </a:rPr>
              <a:t>wrong</a:t>
            </a:r>
            <a:r>
              <a:rPr lang="en-US" altLang="en-US" dirty="0">
                <a:latin typeface="Calibri" panose="020F0502020204030204" pitchFamily="34" charset="0"/>
              </a:rPr>
              <a:t> </a:t>
            </a:r>
            <a:r>
              <a:rPr lang="en-US" altLang="en-US" b="1" dirty="0">
                <a:latin typeface="Calibri" panose="020F0502020204030204" pitchFamily="34" charset="0"/>
              </a:rPr>
              <a:t>gospel</a:t>
            </a: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</a:rPr>
              <a:t>Gal 1:8, 9????</a:t>
            </a:r>
          </a:p>
        </p:txBody>
      </p:sp>
      <p:sp>
        <p:nvSpPr>
          <p:cNvPr id="66566" name="WordArt 6"/>
          <p:cNvSpPr>
            <a:spLocks noChangeArrowheads="1" noChangeShapeType="1" noTextEdit="1"/>
          </p:cNvSpPr>
          <p:nvPr/>
        </p:nvSpPr>
        <p:spPr bwMode="auto">
          <a:xfrm>
            <a:off x="2057400" y="5943600"/>
            <a:ext cx="4822825" cy="638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chemeClr val="tx1"/>
                    </a:gs>
                  </a:gsLst>
                  <a:lin ang="18900000" scaled="1"/>
                </a:gradFill>
                <a:effectLst/>
                <a:uLnTx/>
                <a:uFillTx/>
                <a:latin typeface="Arial Black" panose="020B0A04020102020204" pitchFamily="34" charset="0"/>
              </a:rPr>
              <a:t>IT IS OKAY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chemeClr val="tx1"/>
                    </a:gs>
                  </a:gsLst>
                  <a:lin ang="18900000" scaled="1"/>
                </a:gradFill>
                <a:effectLst/>
                <a:uLnTx/>
                <a:uFillTx/>
                <a:latin typeface="Arial Black" panose="020B0A04020102020204" pitchFamily="34" charset="0"/>
              </a:rPr>
              <a:t>IF SINCERE?</a:t>
            </a:r>
          </a:p>
        </p:txBody>
      </p:sp>
    </p:spTree>
    <p:extLst>
      <p:ext uri="{BB962C8B-B14F-4D97-AF65-F5344CB8AC3E}">
        <p14:creationId xmlns:p14="http://schemas.microsoft.com/office/powerpoint/2010/main" val="2422182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65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65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b="1" spc="600" dirty="0">
                <a:ln w="9525" cmpd="sng">
                  <a:solidFill>
                    <a:srgbClr val="FF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F0000">
                      <a:alpha val="40000"/>
                    </a:srgbClr>
                  </a:glow>
                </a:effectLst>
                <a:latin typeface="Arial Black" panose="020B0A04020102020204" pitchFamily="34" charset="0"/>
              </a:rPr>
              <a:t>SINCERITY,</a:t>
            </a:r>
            <a:br>
              <a:rPr lang="en-US" altLang="en-US" sz="4000" b="1" spc="50" dirty="0">
                <a:ln w="9525" cmpd="sng">
                  <a:solidFill>
                    <a:srgbClr val="FF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F0000">
                      <a:alpha val="40000"/>
                    </a:srgbClr>
                  </a:glow>
                </a:effectLst>
              </a:rPr>
            </a:br>
            <a:r>
              <a:rPr lang="en-US" altLang="en-US" sz="4000" b="1" spc="50" dirty="0">
                <a:ln w="9525" cmpd="sng">
                  <a:solidFill>
                    <a:srgbClr val="FF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F0000">
                      <a:alpha val="40000"/>
                    </a:srgbClr>
                  </a:glow>
                </a:effectLst>
              </a:rPr>
              <a:t>Nothing Else Matters!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Arial Black" panose="020B0A04020102020204" pitchFamily="34" charset="0"/>
              </a:rPr>
              <a:t>Was Cain insincere or did he do something wrong?</a:t>
            </a:r>
          </a:p>
          <a:p>
            <a:pPr lvl="1"/>
            <a:r>
              <a:rPr lang="en-US" dirty="0"/>
              <a:t>Genesis 4:3-7?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Arial Black" panose="020B0A04020102020204" pitchFamily="34" charset="0"/>
              </a:rPr>
              <a:t>Why did Abimelech nearly die?</a:t>
            </a:r>
          </a:p>
          <a:p>
            <a:pPr lvl="1"/>
            <a:r>
              <a:rPr lang="en-US" dirty="0"/>
              <a:t>Genesis 20:1-7?</a:t>
            </a:r>
          </a:p>
        </p:txBody>
      </p:sp>
    </p:spTree>
    <p:extLst>
      <p:ext uri="{BB962C8B-B14F-4D97-AF65-F5344CB8AC3E}">
        <p14:creationId xmlns:p14="http://schemas.microsoft.com/office/powerpoint/2010/main" val="16965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sz="4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Does Sincerity Makes All Things Pure?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057400"/>
            <a:ext cx="7772400" cy="4648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altLang="en-US" dirty="0">
                <a:latin typeface="Calibri" panose="020F0502020204030204" pitchFamily="34" charset="0"/>
              </a:rPr>
              <a:t>“Therefore you shall be careful to do as the LORD your God has commanded you; you shall not turn aside to the right hand or to the left” (Deut. 5:32)?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altLang="en-US" dirty="0">
                <a:latin typeface="Calibri" panose="020F0502020204030204" pitchFamily="34" charset="0"/>
              </a:rPr>
              <a:t>Why did Jesus say, “Not everyone who says to Me, ‘Lord, Lord,’ shall enter the kingdom of heaven, but he who does the will of My Father in heaven”? </a:t>
            </a:r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US" altLang="en-US" dirty="0">
                <a:latin typeface="Calibri" panose="020F0502020204030204" pitchFamily="34" charset="0"/>
              </a:rPr>
              <a:t>Matthew 7:21</a:t>
            </a:r>
          </a:p>
        </p:txBody>
      </p:sp>
    </p:spTree>
    <p:extLst>
      <p:ext uri="{BB962C8B-B14F-4D97-AF65-F5344CB8AC3E}">
        <p14:creationId xmlns:p14="http://schemas.microsoft.com/office/powerpoint/2010/main" val="334986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d Su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0000"/>
      </a:accent1>
      <a:accent2>
        <a:srgbClr val="C00000"/>
      </a:accent2>
      <a:accent3>
        <a:srgbClr val="FFFFFF"/>
      </a:accent3>
      <a:accent4>
        <a:srgbClr val="000000"/>
      </a:accent4>
      <a:accent5>
        <a:srgbClr val="CC6600"/>
      </a:accent5>
      <a:accent6>
        <a:srgbClr val="CC3300"/>
      </a:accent6>
      <a:hlink>
        <a:srgbClr val="CCCCFF"/>
      </a:hlink>
      <a:folHlink>
        <a:srgbClr val="B2B2B2"/>
      </a:folHlink>
    </a:clrScheme>
    <a:fontScheme name="Red Su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ed Sun 1">
        <a:dk1>
          <a:srgbClr val="00458A"/>
        </a:dk1>
        <a:lt1>
          <a:srgbClr val="D7D6AE"/>
        </a:lt1>
        <a:dk2>
          <a:srgbClr val="000066"/>
        </a:dk2>
        <a:lt2>
          <a:srgbClr val="006666"/>
        </a:lt2>
        <a:accent1>
          <a:srgbClr val="007A77"/>
        </a:accent1>
        <a:accent2>
          <a:srgbClr val="005856"/>
        </a:accent2>
        <a:accent3>
          <a:srgbClr val="AAAAB8"/>
        </a:accent3>
        <a:accent4>
          <a:srgbClr val="B7B794"/>
        </a:accent4>
        <a:accent5>
          <a:srgbClr val="AABEBD"/>
        </a:accent5>
        <a:accent6>
          <a:srgbClr val="004F4D"/>
        </a:accent6>
        <a:hlink>
          <a:srgbClr val="A8A884"/>
        </a:hlink>
        <a:folHlink>
          <a:srgbClr val="867E5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d Sun 2">
        <a:dk1>
          <a:srgbClr val="000066"/>
        </a:dk1>
        <a:lt1>
          <a:srgbClr val="FFFFFF"/>
        </a:lt1>
        <a:dk2>
          <a:srgbClr val="660066"/>
        </a:dk2>
        <a:lt2>
          <a:srgbClr val="FFFFCC"/>
        </a:lt2>
        <a:accent1>
          <a:srgbClr val="666699"/>
        </a:accent1>
        <a:accent2>
          <a:srgbClr val="000099"/>
        </a:accent2>
        <a:accent3>
          <a:srgbClr val="FFFFFF"/>
        </a:accent3>
        <a:accent4>
          <a:srgbClr val="000056"/>
        </a:accent4>
        <a:accent5>
          <a:srgbClr val="B8B8CA"/>
        </a:accent5>
        <a:accent6>
          <a:srgbClr val="00008A"/>
        </a:accent6>
        <a:hlink>
          <a:srgbClr val="006666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d Sun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B2B2B2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737373"/>
        </a:accent6>
        <a:hlink>
          <a:srgbClr val="969696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d Sun 4">
        <a:dk1>
          <a:srgbClr val="003300"/>
        </a:dk1>
        <a:lt1>
          <a:srgbClr val="DBD0B9"/>
        </a:lt1>
        <a:dk2>
          <a:srgbClr val="09472B"/>
        </a:dk2>
        <a:lt2>
          <a:srgbClr val="A38955"/>
        </a:lt2>
        <a:accent1>
          <a:srgbClr val="B8A378"/>
        </a:accent1>
        <a:accent2>
          <a:srgbClr val="8E774A"/>
        </a:accent2>
        <a:accent3>
          <a:srgbClr val="AAB1AC"/>
        </a:accent3>
        <a:accent4>
          <a:srgbClr val="BBB19E"/>
        </a:accent4>
        <a:accent5>
          <a:srgbClr val="D8CEBE"/>
        </a:accent5>
        <a:accent6>
          <a:srgbClr val="806B42"/>
        </a:accent6>
        <a:hlink>
          <a:srgbClr val="A7A743"/>
        </a:hlink>
        <a:folHlink>
          <a:srgbClr val="91977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d Sun 5">
        <a:dk1>
          <a:srgbClr val="5F5F5F"/>
        </a:dk1>
        <a:lt1>
          <a:srgbClr val="DDDDDD"/>
        </a:lt1>
        <a:dk2>
          <a:srgbClr val="000000"/>
        </a:dk2>
        <a:lt2>
          <a:srgbClr val="5F5F5F"/>
        </a:lt2>
        <a:accent1>
          <a:srgbClr val="B2B2B2"/>
        </a:accent1>
        <a:accent2>
          <a:srgbClr val="808080"/>
        </a:accent2>
        <a:accent3>
          <a:srgbClr val="AAAAAA"/>
        </a:accent3>
        <a:accent4>
          <a:srgbClr val="BDBDBD"/>
        </a:accent4>
        <a:accent5>
          <a:srgbClr val="D5D5D5"/>
        </a:accent5>
        <a:accent6>
          <a:srgbClr val="737373"/>
        </a:accent6>
        <a:hlink>
          <a:srgbClr val="B2B2B2"/>
        </a:hlink>
        <a:folHlink>
          <a:srgbClr val="777777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1896</TotalTime>
  <Words>760</Words>
  <Application>Microsoft Office PowerPoint</Application>
  <PresentationFormat>On-screen Show (4:3)</PresentationFormat>
  <Paragraphs>93</Paragraphs>
  <Slides>18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Calibri Light</vt:lpstr>
      <vt:lpstr>Arial</vt:lpstr>
      <vt:lpstr>Candara</vt:lpstr>
      <vt:lpstr>Wingdings</vt:lpstr>
      <vt:lpstr>MS Gothic</vt:lpstr>
      <vt:lpstr>Arial Black</vt:lpstr>
      <vt:lpstr>Calibri</vt:lpstr>
      <vt:lpstr>Red Sun</vt:lpstr>
      <vt:lpstr>Office Theme</vt:lpstr>
      <vt:lpstr>If I Were SATAN’S MINISTER</vt:lpstr>
      <vt:lpstr>If I Were SATAN’S MINISTER</vt:lpstr>
      <vt:lpstr>Marks of Satan’s Minister</vt:lpstr>
      <vt:lpstr>If I were Satan’s Minister…</vt:lpstr>
      <vt:lpstr>PowerPoint Presentation</vt:lpstr>
      <vt:lpstr>SINCERITY, Nothing Else Matters!</vt:lpstr>
      <vt:lpstr>SINCERITY, Nothing Else Matters!</vt:lpstr>
      <vt:lpstr>SINCERITY, Nothing Else Matters!</vt:lpstr>
      <vt:lpstr>Does Sincerity Makes All Things Pure?</vt:lpstr>
      <vt:lpstr>PowerPoint Presentation</vt:lpstr>
      <vt:lpstr>PowerPoint Presentation</vt:lpstr>
      <vt:lpstr>If I were Satan’s Minister…</vt:lpstr>
      <vt:lpstr>PowerPoint Presentation</vt:lpstr>
      <vt:lpstr>PowerPoint Presentation</vt:lpstr>
      <vt:lpstr>“Judge With Righteous Judgment.”</vt:lpstr>
      <vt:lpstr>PowerPoint Presentation</vt:lpstr>
      <vt:lpstr>Worship How You Please?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If I were Satan’s Minister…</dc:title>
  <dc:creator>Steven Wallace</dc:creator>
  <cp:lastModifiedBy>Steven Wallace</cp:lastModifiedBy>
  <cp:revision>36</cp:revision>
  <dcterms:created xsi:type="dcterms:W3CDTF">2016-08-10T22:46:40Z</dcterms:created>
  <dcterms:modified xsi:type="dcterms:W3CDTF">2016-08-13T04:11:35Z</dcterms:modified>
</cp:coreProperties>
</file>